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59"/>
  </p:notesMasterIdLst>
  <p:handoutMasterIdLst>
    <p:handoutMasterId r:id="rId60"/>
  </p:handoutMasterIdLst>
  <p:sldIdLst>
    <p:sldId id="256" r:id="rId2"/>
    <p:sldId id="327" r:id="rId3"/>
    <p:sldId id="332" r:id="rId4"/>
    <p:sldId id="334" r:id="rId5"/>
    <p:sldId id="374" r:id="rId6"/>
    <p:sldId id="375" r:id="rId7"/>
    <p:sldId id="384" r:id="rId8"/>
    <p:sldId id="376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26" r:id="rId17"/>
    <p:sldId id="345" r:id="rId18"/>
    <p:sldId id="335" r:id="rId19"/>
    <p:sldId id="394" r:id="rId20"/>
    <p:sldId id="404" r:id="rId21"/>
    <p:sldId id="393" r:id="rId22"/>
    <p:sldId id="395" r:id="rId23"/>
    <p:sldId id="402" r:id="rId24"/>
    <p:sldId id="403" r:id="rId25"/>
    <p:sldId id="396" r:id="rId26"/>
    <p:sldId id="347" r:id="rId27"/>
    <p:sldId id="364" r:id="rId28"/>
    <p:sldId id="397" r:id="rId29"/>
    <p:sldId id="339" r:id="rId30"/>
    <p:sldId id="338" r:id="rId31"/>
    <p:sldId id="353" r:id="rId32"/>
    <p:sldId id="350" r:id="rId33"/>
    <p:sldId id="352" r:id="rId34"/>
    <p:sldId id="361" r:id="rId35"/>
    <p:sldId id="358" r:id="rId36"/>
    <p:sldId id="344" r:id="rId37"/>
    <p:sldId id="357" r:id="rId38"/>
    <p:sldId id="359" r:id="rId39"/>
    <p:sldId id="354" r:id="rId40"/>
    <p:sldId id="355" r:id="rId41"/>
    <p:sldId id="343" r:id="rId42"/>
    <p:sldId id="328" r:id="rId43"/>
    <p:sldId id="399" r:id="rId44"/>
    <p:sldId id="400" r:id="rId45"/>
    <p:sldId id="401" r:id="rId46"/>
    <p:sldId id="363" r:id="rId47"/>
    <p:sldId id="365" r:id="rId48"/>
    <p:sldId id="366" r:id="rId49"/>
    <p:sldId id="367" r:id="rId50"/>
    <p:sldId id="368" r:id="rId51"/>
    <p:sldId id="405" r:id="rId52"/>
    <p:sldId id="370" r:id="rId53"/>
    <p:sldId id="371" r:id="rId54"/>
    <p:sldId id="329" r:id="rId55"/>
    <p:sldId id="372" r:id="rId56"/>
    <p:sldId id="373" r:id="rId57"/>
    <p:sldId id="302" r:id="rId5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284" autoAdjust="0"/>
  </p:normalViewPr>
  <p:slideViewPr>
    <p:cSldViewPr snapToGrid="0" snapToObjects="1">
      <p:cViewPr>
        <p:scale>
          <a:sx n="70" d="100"/>
          <a:sy n="70" d="100"/>
        </p:scale>
        <p:origin x="-1572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7578C-4884-6249-B105-5A50CB46D65C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1DF64-C68D-C746-99A7-97794148FE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22163-105A-A847-A5E4-54AE4AF4A106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A1428-D978-7741-A1C8-6D247C19F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8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DC1F3A-807E-E444-B24C-92CC1BA3FAC4}" type="datetimeFigureOut">
              <a:rPr lang="en-US" smtClean="0"/>
              <a:pPr/>
              <a:t>1/2/2013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60"/>
            <a:ext cx="8603425" cy="253061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4000" dirty="0" smtClean="0"/>
              <a:t>NGO </a:t>
            </a:r>
            <a:r>
              <a:rPr lang="zh-TW" altLang="en-US" sz="4000" dirty="0" smtClean="0"/>
              <a:t>培訓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審查臺灣落實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ICCPR 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ICESCR 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之權利與自由義務</a:t>
            </a:r>
            <a:endParaRPr lang="en-US" sz="3600" i="1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457199" y="3549854"/>
            <a:ext cx="8228013" cy="208545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zh-TW" altLang="en-US" sz="2000" dirty="0" smtClean="0"/>
              <a:t>艾利克斯．康特（</a:t>
            </a:r>
            <a:r>
              <a:rPr lang="en-US" altLang="zh-TW" sz="2000" dirty="0" smtClean="0"/>
              <a:t>Alex Conte</a:t>
            </a:r>
            <a:r>
              <a:rPr lang="zh-TW" altLang="en-US" sz="2000" dirty="0" smtClean="0"/>
              <a:t>）博士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zh-TW" altLang="en-US" sz="2000" dirty="0" smtClean="0"/>
              <a:t>國際法律協會（</a:t>
            </a:r>
            <a:r>
              <a:rPr lang="en-US" altLang="zh-TW" sz="2000" dirty="0" smtClean="0"/>
              <a:t>ICJ</a:t>
            </a:r>
            <a:r>
              <a:rPr lang="zh-TW" altLang="en-US" sz="2000" dirty="0" smtClean="0"/>
              <a:t>）駐聯合國代表</a:t>
            </a:r>
            <a:endParaRPr lang="en-US" altLang="zh-TW" sz="2000" dirty="0" smtClean="0"/>
          </a:p>
          <a:p>
            <a:endParaRPr lang="en-US" altLang="zh-TW" sz="1000" dirty="0" smtClean="0"/>
          </a:p>
          <a:p>
            <a:r>
              <a:rPr lang="en-US" altLang="zh-TW" sz="2000" dirty="0" smtClean="0"/>
              <a:t>2012/10/31 </a:t>
            </a:r>
            <a:r>
              <a:rPr lang="zh-TW" altLang="en-US" sz="2000" dirty="0" smtClean="0"/>
              <a:t>週三</a:t>
            </a:r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步驟三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擬訂問題清單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：由國家報告任務編組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CESCR</a:t>
            </a:r>
            <a:r>
              <a:rPr lang="zh-TW" altLang="en-US" dirty="0" smtClean="0"/>
              <a:t>：由會期前工作小組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經全體委員會採用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國家提交定期報告後，採用問題清單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同時必須在下列事項完成後，</a:t>
            </a:r>
            <a:r>
              <a:rPr lang="zh-TW" altLang="en-US" dirty="0"/>
              <a:t>採用</a:t>
            </a:r>
            <a:r>
              <a:rPr lang="zh-TW" altLang="en-US" dirty="0" smtClean="0"/>
              <a:t>問題清單</a:t>
            </a:r>
            <a:r>
              <a:rPr lang="en-US" altLang="zh-TW" dirty="0" smtClean="0"/>
              <a:t> </a:t>
            </a:r>
          </a:p>
          <a:p>
            <a:pPr marL="1149350" lvl="2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收受利害關係人資訊</a:t>
            </a:r>
            <a:endParaRPr lang="en-US" altLang="zh-TW" dirty="0" smtClean="0"/>
          </a:p>
          <a:p>
            <a:pPr marL="1149350" lvl="2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</a:t>
            </a:r>
            <a:r>
              <a:rPr lang="zh-TW" altLang="en-US" dirty="0"/>
              <a:t>準備</a:t>
            </a:r>
            <a:r>
              <a:rPr lang="zh-TW" altLang="en-US" dirty="0" smtClean="0"/>
              <a:t>國家分析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步驟三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報告前問題清單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「報告前問題清單」於國家提交定期報告</a:t>
            </a:r>
            <a:r>
              <a:rPr lang="zh-TW" altLang="en-US" b="1" u="sng" dirty="0" smtClean="0"/>
              <a:t>前</a:t>
            </a:r>
            <a:r>
              <a:rPr lang="zh-TW" altLang="en-US" dirty="0" smtClean="0"/>
              <a:t>擬訂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依先前結論性</a:t>
            </a:r>
            <a:r>
              <a:rPr lang="zh-TW" altLang="en-US" dirty="0"/>
              <a:t>意見</a:t>
            </a:r>
            <a:r>
              <a:rPr lang="zh-TW" altLang="en-US" dirty="0" smtClean="0"/>
              <a:t>、其他聯合國文件及利害關係人提交文件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國家提交「焦點報告」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國家可省略此步驟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</a:t>
            </a:r>
            <a:r>
              <a:rPr lang="zh-TW" altLang="en-US" dirty="0"/>
              <a:t>審查</a:t>
            </a:r>
            <a:r>
              <a:rPr lang="zh-TW" altLang="en-US" dirty="0" smtClean="0"/>
              <a:t>過程聚焦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步驟四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國家回覆</a:t>
            </a:r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慣例：提前一個會期回覆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</a:t>
            </a:r>
            <a:r>
              <a:rPr lang="en-US" altLang="zh-TW" dirty="0" smtClean="0"/>
              <a:t> CCPR </a:t>
            </a:r>
            <a:r>
              <a:rPr lang="zh-TW" altLang="en-US" dirty="0" smtClean="0"/>
              <a:t>與</a:t>
            </a:r>
            <a:r>
              <a:rPr lang="en-US" altLang="zh-TW" dirty="0" smtClean="0"/>
              <a:t> CESCR  </a:t>
            </a:r>
            <a:r>
              <a:rPr lang="zh-TW" altLang="en-US" dirty="0" smtClean="0"/>
              <a:t>能審慎思考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使公民社會能提供其他答覆，並評論國家</a:t>
            </a:r>
            <a:r>
              <a:rPr lang="zh-TW" altLang="en-US" dirty="0"/>
              <a:t>回覆之內容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步驟五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審查</a:t>
            </a:r>
            <a:r>
              <a:rPr lang="en-US" altLang="zh-TW" sz="3600" dirty="0" smtClean="0"/>
              <a:t>/</a:t>
            </a:r>
            <a:r>
              <a:rPr lang="zh-TW" altLang="en-US" sz="3600" dirty="0" smtClean="0"/>
              <a:t>檢閱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檢閱</a:t>
            </a:r>
            <a:r>
              <a:rPr lang="en-US" altLang="zh-TW" dirty="0" smtClean="0"/>
              <a:t> </a:t>
            </a:r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公開</a:t>
            </a:r>
            <a:r>
              <a:rPr lang="zh-TW" altLang="en-US" sz="1800" dirty="0"/>
              <a:t>與政府代表</a:t>
            </a:r>
            <a:r>
              <a:rPr lang="zh-TW" altLang="en-US" sz="1800" dirty="0" smtClean="0"/>
              <a:t>對話的過程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公民社會私下進行非公開的簡報</a:t>
            </a:r>
            <a:endParaRPr lang="en-US" altLang="zh-TW" sz="1800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流程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sz="1800" dirty="0" smtClean="0"/>
              <a:t>NGO </a:t>
            </a:r>
            <a:r>
              <a:rPr lang="zh-TW" altLang="en-US" sz="1800" dirty="0" smtClean="0"/>
              <a:t>正式簡報（非公開）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政府代表團簡報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委員會提問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國家代表答覆</a:t>
            </a:r>
            <a:endParaRPr lang="en-US" altLang="zh-TW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結論性</a:t>
            </a:r>
            <a:r>
              <a:rPr lang="zh-TW" altLang="en-US" sz="1800" dirty="0"/>
              <a:t>意見</a:t>
            </a:r>
            <a:r>
              <a:rPr lang="zh-TW" altLang="en-US" sz="1800" dirty="0" smtClean="0"/>
              <a:t>草擬及採用</a:t>
            </a:r>
            <a:endParaRPr lang="en-US" altLang="zh-TW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步驟六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結論性</a:t>
            </a:r>
            <a:r>
              <a:rPr lang="zh-TW" altLang="en-US" sz="3600" dirty="0"/>
              <a:t>意見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在國家報告員監督下，由秘書處草擬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凸顯關注議題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精準建議國家如何改善落實履行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編輯、翻譯、公布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步驟七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後續追蹤程序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r>
              <a:rPr lang="zh-TW" altLang="en-US" dirty="0" smtClean="0"/>
              <a:t>得確認對於立即行動的建議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依後續追蹤報告程序辦理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落實結論性意見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臺灣審查程序概況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已提交之政府</a:t>
            </a:r>
            <a:r>
              <a:rPr lang="zh-TW" altLang="en-US" dirty="0"/>
              <a:t>報告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核心文件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依</a:t>
            </a:r>
            <a:r>
              <a:rPr lang="en-US" altLang="zh-TW" sz="1800" dirty="0" smtClean="0"/>
              <a:t> ICCPR</a:t>
            </a:r>
            <a:r>
              <a:rPr lang="zh-TW" altLang="en-US" sz="1800" dirty="0" smtClean="0"/>
              <a:t> 提出之「初次報告」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依 </a:t>
            </a:r>
            <a:r>
              <a:rPr lang="en-US" altLang="zh-TW" sz="1800" dirty="0" smtClean="0"/>
              <a:t>ICESCR</a:t>
            </a:r>
            <a:r>
              <a:rPr lang="zh-TW" altLang="en-US" sz="1800" dirty="0" smtClean="0"/>
              <a:t> 提出之「初次報告」</a:t>
            </a:r>
            <a:endParaRPr lang="en-US" altLang="zh-TW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 </a:t>
            </a:r>
            <a:r>
              <a:rPr lang="zh-TW" altLang="en-US" dirty="0" smtClean="0"/>
              <a:t>平行報告：</a:t>
            </a:r>
            <a:r>
              <a:rPr lang="en-US" altLang="zh-TW" dirty="0" smtClean="0"/>
              <a:t>2012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月底截止提交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問題清單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獨立專家提出問題清單：</a:t>
            </a:r>
            <a:r>
              <a:rPr lang="en-US" altLang="zh-TW" sz="1800" dirty="0" smtClean="0"/>
              <a:t>2012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11</a:t>
            </a:r>
            <a:r>
              <a:rPr lang="zh-TW" altLang="en-US" sz="1800" dirty="0" smtClean="0"/>
              <a:t>月底截止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政府</a:t>
            </a:r>
            <a:r>
              <a:rPr lang="zh-TW" altLang="en-US" sz="1800" dirty="0"/>
              <a:t>回</a:t>
            </a:r>
            <a:r>
              <a:rPr lang="zh-TW" altLang="en-US" sz="1800" dirty="0" smtClean="0"/>
              <a:t>覆問題清單：</a:t>
            </a:r>
            <a:r>
              <a:rPr lang="en-US" altLang="zh-TW" sz="1800" dirty="0" smtClean="0"/>
              <a:t>2012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12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日截止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altLang="zh-TW" sz="1800" dirty="0" smtClean="0"/>
              <a:t>NGO</a:t>
            </a:r>
            <a:r>
              <a:rPr lang="zh-TW" altLang="en-US" sz="1800" dirty="0" smtClean="0"/>
              <a:t>回覆</a:t>
            </a:r>
            <a:r>
              <a:rPr lang="zh-TW" altLang="en-US" sz="1800" dirty="0"/>
              <a:t>問</a:t>
            </a:r>
            <a:r>
              <a:rPr lang="zh-TW" altLang="en-US" sz="1800" dirty="0" smtClean="0"/>
              <a:t>題清單：</a:t>
            </a:r>
            <a:r>
              <a:rPr lang="en-US" altLang="zh-TW" sz="1800" dirty="0" smtClean="0"/>
              <a:t>2013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日截止</a:t>
            </a:r>
            <a:endParaRPr lang="en-US" altLang="zh-TW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審查會議時間：</a:t>
            </a:r>
            <a:r>
              <a:rPr lang="en-US" altLang="zh-TW" dirty="0" smtClean="0"/>
              <a:t>2013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25</a:t>
            </a:r>
            <a:r>
              <a:rPr lang="zh-TW" altLang="en-US" dirty="0" smtClean="0"/>
              <a:t>日至</a:t>
            </a:r>
            <a:r>
              <a:rPr lang="en-US" altLang="zh-TW" dirty="0" smtClean="0"/>
              <a:t>27</a:t>
            </a:r>
            <a:r>
              <a:rPr lang="zh-TW" altLang="en-US" dirty="0" smtClean="0"/>
              <a:t>日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問題與討論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400" dirty="0" smtClean="0"/>
              <a:t>第二節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3600" dirty="0" smtClean="0"/>
              <a:t>NGO </a:t>
            </a:r>
            <a:r>
              <a:rPr lang="zh-TW" altLang="en-US" sz="3600" dirty="0" smtClean="0"/>
              <a:t>報告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dirty="0" smtClean="0"/>
              <a:t>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兩階段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「平行報告」在</a:t>
            </a:r>
            <a:r>
              <a:rPr lang="zh-TW" altLang="en-US" dirty="0"/>
              <a:t>問</a:t>
            </a:r>
            <a:r>
              <a:rPr lang="zh-TW" altLang="en-US" dirty="0" smtClean="0"/>
              <a:t>題清單完成前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截止時間：</a:t>
            </a:r>
            <a:r>
              <a:rPr lang="en-US" altLang="zh-TW" dirty="0" smtClean="0"/>
              <a:t>2012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12</a:t>
            </a:r>
            <a:r>
              <a:rPr lang="zh-TW" altLang="en-US" dirty="0" smtClean="0"/>
              <a:t>月底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構成提交給專家的主要報告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針對問題清單的「其他回覆」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政府回覆截止日：</a:t>
            </a:r>
            <a:r>
              <a:rPr lang="en-US" altLang="zh-TW" dirty="0" smtClean="0"/>
              <a:t>2012/12/</a:t>
            </a:r>
            <a:r>
              <a:rPr lang="en-US" dirty="0" smtClean="0"/>
              <a:t>25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回覆截止日：</a:t>
            </a:r>
            <a:r>
              <a:rPr lang="en-US" altLang="zh-TW" dirty="0" smtClean="0"/>
              <a:t>2013/01/25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培訓目的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確認並討論公民社會並討論政府代表於審查程序中的角色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分享審查程序中，報告與各對話階段不同做法之優劣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思考後續追蹤和履行的議題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dirty="0" smtClean="0"/>
              <a:t>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協調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考慮提交聯合報告（通常份量較大） 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特別針對特定議題或相關的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的條文群組化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檢查矛盾與不連貫之處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提供報告給各獨立專家小組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體諒專家的工作量，請注意：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焦點放在重要議題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避免重複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</a:t>
            </a:r>
            <a:r>
              <a:rPr lang="zh-TW" altLang="en-US" dirty="0" smtClean="0"/>
              <a:t>平行報告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提供相關訊息和分析給獨立專家，以補充政府初次報告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b="1" dirty="0" smtClean="0"/>
              <a:t>重點：</a:t>
            </a:r>
            <a:r>
              <a:rPr lang="zh-TW" altLang="en-US" dirty="0" smtClean="0"/>
              <a:t>影響問題清單之草擬與採用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特定焦點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當政府提供之訊息有不完整或不正確時，提出評論；提供原因與分析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規劃建議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b="1" dirty="0" smtClean="0"/>
              <a:t>重點：</a:t>
            </a:r>
            <a:r>
              <a:rPr lang="en-US" b="1" dirty="0" smtClean="0"/>
              <a:t> </a:t>
            </a:r>
            <a:r>
              <a:rPr lang="zh-TW" altLang="en-US" dirty="0" smtClean="0"/>
              <a:t>規劃問題清單之建議問題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平行報告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架構與內容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一般結構（國際法律人協會所用）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封面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含</a:t>
            </a:r>
            <a:r>
              <a:rPr lang="en-US" dirty="0" smtClean="0"/>
              <a:t> NGO</a:t>
            </a:r>
            <a:r>
              <a:rPr lang="zh-TW" altLang="en-US" dirty="0" smtClean="0"/>
              <a:t> 介紹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引言 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緣起；說明（初次報告）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概要（提出之議題；建議；建議之問題清單問題）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排他總結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說明人權狀態、趨勢、違反類型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立法結構概要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平行文件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結構與內容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報告主要部份：各條文分析</a:t>
            </a:r>
            <a:r>
              <a:rPr lang="en-US" dirty="0" smtClean="0"/>
              <a:t>: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條約條款部分與無履行之部分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可加強履行之部分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法律與法律之實際履行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違反，包括程序上的（如調查、限制法規）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政府解決問題的正面實例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若有相關，則依主題分類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若有相關，點出政府初次報告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確認委員會可能採行之特定建議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平行報告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結構與內容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臺灣結構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包括在問題清單中對政府提出之特定議題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將建議保留至問題清單答覆？</a:t>
            </a:r>
            <a:endParaRPr lang="en-US" dirty="0" smtClean="0"/>
          </a:p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在所有狀況下：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參照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基於文獻來源（立法、判例法、官方政策文件）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媒體報告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平行報告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內容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平行報告內容必須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限定與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履行與享有權利相關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秘書處有義務將所有相關個人、組織或</a:t>
            </a:r>
            <a:r>
              <a:rPr lang="en-US" altLang="zh-TW" dirty="0" smtClean="0"/>
              <a:t>NGO</a:t>
            </a:r>
            <a:r>
              <a:rPr lang="zh-TW" altLang="en-US" dirty="0" smtClean="0"/>
              <a:t>的相關且適宜之文件提供給專家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平行報告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內容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相關和適宜之文件編製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廣義詮釋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當涉及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一個或多個條文時，視為</a:t>
            </a:r>
            <a:r>
              <a:rPr lang="en-US" altLang="zh-TW" dirty="0" smtClean="0"/>
              <a:t>「</a:t>
            </a:r>
            <a:r>
              <a:rPr lang="zh-TW" altLang="en-US" dirty="0" smtClean="0"/>
              <a:t>相關</a:t>
            </a:r>
            <a:r>
              <a:rPr lang="en-US" altLang="zh-TW" dirty="0" smtClean="0"/>
              <a:t>」</a:t>
            </a:r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（</a:t>
            </a:r>
            <a:r>
              <a:rPr lang="zh-TW" altLang="en-US" dirty="0" smtClean="0"/>
              <a:t>參照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CESCR </a:t>
            </a:r>
            <a:r>
              <a:rPr lang="zh-TW" altLang="en-US" dirty="0" smtClean="0"/>
              <a:t>與聯合國人權委員會申訴程序工作方法</a:t>
            </a:r>
            <a:r>
              <a:rPr lang="en-US" altLang="zh-TW" dirty="0" smtClean="0"/>
              <a:t>）</a:t>
            </a:r>
            <a:r>
              <a:rPr lang="zh-TW" altLang="en-US" dirty="0" smtClean="0"/>
              <a:t>若符合以下狀況，則視為「適宜」：</a:t>
            </a:r>
            <a:endParaRPr lang="en-US" altLang="zh-TW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非</a:t>
            </a:r>
            <a:r>
              <a:rPr lang="zh-TW" altLang="en-US" dirty="0" smtClean="0"/>
              <a:t>明顯</a:t>
            </a:r>
            <a:r>
              <a:rPr lang="zh-TW" altLang="en-US" dirty="0" smtClean="0"/>
              <a:t>的無憑據</a:t>
            </a:r>
            <a:endParaRPr lang="en-US" altLang="zh-TW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非匿名</a:t>
            </a:r>
            <a:endParaRPr lang="en-US" altLang="zh-TW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無不當用語</a:t>
            </a:r>
            <a:endParaRPr lang="en-US" altLang="zh-TW" dirty="0" smtClean="0"/>
          </a:p>
          <a:p>
            <a:pPr lvl="3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平行報告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內容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相關和適宜之文件編製</a:t>
            </a:r>
            <a:r>
              <a:rPr lang="en-US" altLang="zh-TW" dirty="0" smtClean="0"/>
              <a:t> – </a:t>
            </a:r>
            <a:r>
              <a:rPr lang="zh-TW" altLang="en-US" dirty="0" smtClean="0"/>
              <a:t>責任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收集提交文件並轉交給專家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廣義詮釋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應建議主席排除項目，並提出理由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審查</a:t>
            </a:r>
            <a:r>
              <a:rPr lang="zh-TW" altLang="en-US" dirty="0" smtClean="0"/>
              <a:t>期間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為了讓獨立專家作決定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</a:t>
            </a:r>
            <a:r>
              <a:rPr lang="zh-TW" altLang="en-US" dirty="0" smtClean="0"/>
              <a:t>其他回覆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提供相關訊息和分析給獨立專家，以補充政府對於問題清單的答覆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特定焦點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當政府提供之訊息有不完整或不正確時，提出評論；提供原因與分析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規劃建議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內容：考慮事項與平行報告同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/>
              <a:t>問</a:t>
            </a:r>
            <a:r>
              <a:rPr lang="zh-TW" altLang="en-US" sz="2400" dirty="0" smtClean="0"/>
              <a:t>題清單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整體目的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使獨立專家有機會提出特定問題，以達成下列目的：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釐清政府提供之資訊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針對政府報告未提及的議題，找出資訊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立法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法律實際履行狀況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CCPR/CESCR</a:t>
            </a:r>
            <a:r>
              <a:rPr lang="zh-TW" altLang="en-US" dirty="0" smtClean="0"/>
              <a:t> 規範未處理的層面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</a:t>
            </a:r>
            <a:r>
              <a:rPr lang="zh-TW" altLang="en-US" dirty="0" smtClean="0"/>
              <a:t>提出的後續資訊與議題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培訓概要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遵循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審查程序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NGO </a:t>
            </a:r>
            <a:r>
              <a:rPr lang="zh-TW" altLang="en-US" dirty="0" smtClean="0"/>
              <a:t>報告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獨立專家</a:t>
            </a:r>
            <a:r>
              <a:rPr lang="zh-TW" altLang="en-US" dirty="0"/>
              <a:t>審查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r>
              <a:rPr lang="zh-TW" altLang="en-US" dirty="0" smtClean="0"/>
              <a:t>；後續追蹤程序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/>
              <a:t>問</a:t>
            </a:r>
            <a:r>
              <a:rPr lang="zh-TW" altLang="en-US" sz="2400" dirty="0" smtClean="0"/>
              <a:t>題清單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各</a:t>
            </a:r>
            <a:r>
              <a:rPr lang="zh-TW" altLang="en-US" sz="3600" dirty="0"/>
              <a:t>利害關係</a:t>
            </a:r>
            <a:r>
              <a:rPr lang="zh-TW" altLang="en-US" sz="3600" dirty="0" smtClean="0"/>
              <a:t>者目標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精簡而特定的問題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針對問題各層面提出完整清楚的答案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回應問題清單：補充國家提供之資訊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回應政府對於問題清單之答覆：評論答覆，特別是不清楚或不正確的部分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架構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獨立專家之問題清單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條列式（通常有副標結構）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若涉及多個條文時，有時會有主題式問題。如葡萄牙問題清單第八個問題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回覆（以國際法律協會為例）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架構同問題清單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針對問題各層面提出完整明確答覆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建議提供英文版本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註：問題清單不限審查過程專家提出的問題</a:t>
            </a:r>
            <a:endParaRPr lang="en-US" altLang="zh-TW" dirty="0" smtClean="0"/>
          </a:p>
          <a:p>
            <a:pPr lvl="1"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問題與討論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第三節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TW" altLang="en-US" sz="3600" dirty="0" smtClean="0"/>
              <a:t>獨立專家</a:t>
            </a:r>
            <a:r>
              <a:rPr lang="zh-TW" altLang="en-US" sz="3600" dirty="0"/>
              <a:t>審查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審查</a:t>
            </a:r>
            <a:r>
              <a:rPr lang="zh-TW" altLang="en-US" dirty="0" smtClean="0"/>
              <a:t>聽證會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2794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公開聽證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委員會專家與國家代表進行建設性對話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一般時程表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不對外開放 的</a:t>
            </a:r>
            <a:r>
              <a:rPr lang="en-US" altLang="zh-TW" dirty="0" smtClean="0"/>
              <a:t>NGO </a:t>
            </a:r>
            <a:r>
              <a:rPr lang="zh-TW" altLang="en-US" dirty="0" smtClean="0"/>
              <a:t>簡報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代表團團長公開開場致詞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互動對話（由國家報告</a:t>
            </a:r>
            <a:r>
              <a:rPr lang="zh-TW" altLang="en-US" dirty="0"/>
              <a:t>任務編組</a:t>
            </a:r>
            <a:r>
              <a:rPr lang="zh-TW" altLang="en-US" dirty="0" smtClean="0"/>
              <a:t>或特別報告員主導，但含所有專家）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細節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96569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審查會議</a:t>
            </a:r>
            <a:r>
              <a:rPr lang="zh-TW" altLang="en-US" dirty="0" smtClean="0"/>
              <a:t>室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座位圖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口譯（同步或逐步口譯）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麥克風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認證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會議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議題群組化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工作</a:t>
            </a:r>
            <a:r>
              <a:rPr lang="zh-TW" altLang="en-US" dirty="0" smtClean="0"/>
              <a:t>議程</a:t>
            </a:r>
            <a:r>
              <a:rPr lang="en-US" altLang="zh-TW" dirty="0" smtClean="0"/>
              <a:t>(POW)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時間限制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能見度：網路直播或錄音（需要時請提前告知）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非正式簡報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座位圖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5" name="Snip Same Side Corner Rectangle 4"/>
          <p:cNvSpPr/>
          <p:nvPr/>
        </p:nvSpPr>
        <p:spPr>
          <a:xfrm>
            <a:off x="3642250" y="3196098"/>
            <a:ext cx="1702508" cy="1089702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228359" y="3698540"/>
            <a:ext cx="544244" cy="7748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279420" y="4829037"/>
            <a:ext cx="2442121" cy="8792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860771" y="3698540"/>
            <a:ext cx="41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Line Callout 1 9"/>
          <p:cNvSpPr/>
          <p:nvPr/>
        </p:nvSpPr>
        <p:spPr>
          <a:xfrm>
            <a:off x="5916912" y="3419405"/>
            <a:ext cx="1589664" cy="279135"/>
          </a:xfrm>
          <a:prstGeom prst="borderCallout1">
            <a:avLst>
              <a:gd name="adj1" fmla="val 43750"/>
              <a:gd name="adj2" fmla="val -2188"/>
              <a:gd name="adj3" fmla="val 112500"/>
              <a:gd name="adj4" fmla="val -383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專家</a:t>
            </a:r>
            <a:endParaRPr lang="en-GB" dirty="0"/>
          </a:p>
        </p:txBody>
      </p:sp>
      <p:sp>
        <p:nvSpPr>
          <p:cNvPr id="12" name="Line Callout 1 11"/>
          <p:cNvSpPr/>
          <p:nvPr/>
        </p:nvSpPr>
        <p:spPr>
          <a:xfrm>
            <a:off x="1013969" y="3419405"/>
            <a:ext cx="1604823" cy="369332"/>
          </a:xfrm>
          <a:prstGeom prst="borderCallout1">
            <a:avLst>
              <a:gd name="adj1" fmla="val 262909"/>
              <a:gd name="adj2" fmla="val 199671"/>
              <a:gd name="adj3" fmla="val 52037"/>
              <a:gd name="adj4" fmla="val 10253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政府</a:t>
            </a:r>
            <a:endParaRPr lang="en-GB" dirty="0"/>
          </a:p>
        </p:txBody>
      </p:sp>
      <p:sp>
        <p:nvSpPr>
          <p:cNvPr id="14" name="Line Callout 1 13"/>
          <p:cNvSpPr/>
          <p:nvPr/>
        </p:nvSpPr>
        <p:spPr>
          <a:xfrm>
            <a:off x="1029128" y="4829037"/>
            <a:ext cx="1589664" cy="279135"/>
          </a:xfrm>
          <a:prstGeom prst="borderCallout1">
            <a:avLst>
              <a:gd name="adj1" fmla="val 64429"/>
              <a:gd name="adj2" fmla="val 101303"/>
              <a:gd name="adj3" fmla="val 210723"/>
              <a:gd name="adj4" fmla="val 13869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NGO</a:t>
            </a:r>
            <a:endParaRPr lang="en-GB" dirty="0"/>
          </a:p>
        </p:txBody>
      </p:sp>
      <p:sp>
        <p:nvSpPr>
          <p:cNvPr id="15" name="Line Callout 1 14"/>
          <p:cNvSpPr/>
          <p:nvPr/>
        </p:nvSpPr>
        <p:spPr>
          <a:xfrm>
            <a:off x="4926709" y="2696369"/>
            <a:ext cx="1589664" cy="279135"/>
          </a:xfrm>
          <a:prstGeom prst="borderCallout1">
            <a:avLst>
              <a:gd name="adj1" fmla="val 43750"/>
              <a:gd name="adj2" fmla="val -2188"/>
              <a:gd name="adj3" fmla="val 169366"/>
              <a:gd name="adj4" fmla="val -2834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主席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建議個別</a:t>
            </a:r>
            <a:r>
              <a:rPr lang="zh-TW" altLang="en-US" dirty="0"/>
              <a:t>認證</a:t>
            </a:r>
            <a:r>
              <a:rPr lang="zh-TW" altLang="en-US" dirty="0" smtClean="0"/>
              <a:t>，僅對經認證者開放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除登記日期外，</a:t>
            </a:r>
            <a:r>
              <a:rPr lang="zh-TW" altLang="en-US" dirty="0" smtClean="0"/>
              <a:t>對</a:t>
            </a:r>
            <a:r>
              <a:rPr lang="zh-TW" altLang="en-US" dirty="0" smtClean="0"/>
              <a:t>認證之</a:t>
            </a:r>
            <a:r>
              <a:rPr lang="zh-TW" altLang="en-US" dirty="0" smtClean="0"/>
              <a:t>授予</a:t>
            </a:r>
            <a:r>
              <a:rPr lang="zh-TW" altLang="en-US" dirty="0" smtClean="0"/>
              <a:t>不設限制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如：一特定日前於線上</a:t>
            </a:r>
            <a:r>
              <a:rPr lang="zh-TW" altLang="en-US" dirty="0"/>
              <a:t>認證</a:t>
            </a:r>
            <a:r>
              <a:rPr lang="zh-TW" altLang="en-US" dirty="0" smtClean="0"/>
              <a:t>，並告知將參與哪些議題群組化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工作議程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議題群組化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傳統及一般慣例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聽取</a:t>
            </a:r>
            <a:r>
              <a:rPr lang="en-US" altLang="zh-TW" dirty="0" smtClean="0"/>
              <a:t>NGO</a:t>
            </a:r>
            <a:r>
              <a:rPr lang="zh-TW" altLang="en-US" dirty="0" smtClean="0"/>
              <a:t> 完整之正式簡報（</a:t>
            </a:r>
            <a:r>
              <a:rPr lang="en-US" altLang="zh-TW" dirty="0" smtClean="0"/>
              <a:t>30-60</a:t>
            </a:r>
            <a:r>
              <a:rPr lang="zh-TW" altLang="en-US" dirty="0" smtClean="0"/>
              <a:t>分鐘）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對國家代表提問（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小時）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國家代表答覆（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小時）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 最近慣例</a:t>
            </a:r>
            <a:r>
              <a:rPr lang="en-US" altLang="zh-TW" dirty="0" smtClean="0"/>
              <a:t> – </a:t>
            </a:r>
            <a:r>
              <a:rPr lang="zh-TW" altLang="en-US" dirty="0" smtClean="0"/>
              <a:t>互動更多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altLang="zh-TW" dirty="0" smtClean="0"/>
              <a:t>NGO</a:t>
            </a:r>
            <a:r>
              <a:rPr lang="zh-TW" altLang="en-US" dirty="0" smtClean="0"/>
              <a:t> 正式與非正式簡報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條文群組化（</a:t>
            </a:r>
            <a:r>
              <a:rPr lang="en-US" altLang="zh-TW" dirty="0" smtClean="0"/>
              <a:t>1-11</a:t>
            </a:r>
            <a:r>
              <a:rPr lang="zh-TW" altLang="en-US" dirty="0" smtClean="0"/>
              <a:t>；</a:t>
            </a:r>
            <a:r>
              <a:rPr lang="en-US" altLang="zh-TW" dirty="0" smtClean="0"/>
              <a:t>12-27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806450" lvl="1" indent="-457200"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360392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2013/02/25 </a:t>
            </a:r>
            <a:r>
              <a:rPr lang="zh-TW" altLang="en-US" dirty="0" smtClean="0"/>
              <a:t>週一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上午：獨立專家與公民社會</a:t>
            </a:r>
            <a:r>
              <a:rPr lang="zh-TW" altLang="en-US" dirty="0"/>
              <a:t>面會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2013/02/26 </a:t>
            </a:r>
            <a:r>
              <a:rPr lang="zh-TW" altLang="en-US" dirty="0" smtClean="0"/>
              <a:t>週二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上午：獨立專家與公民社會面會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2013/02/27 </a:t>
            </a:r>
            <a:r>
              <a:rPr lang="zh-TW" altLang="en-US" dirty="0" smtClean="0"/>
              <a:t>週三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上午：獨立專家與公民社會面會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目前議程安排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「</a:t>
            </a:r>
            <a:r>
              <a:rPr lang="zh-TW" altLang="en-US" dirty="0" smtClean="0"/>
              <a:t>公民與政治權利</a:t>
            </a:r>
            <a:r>
              <a:rPr lang="en-US" dirty="0" smtClean="0"/>
              <a:t>」</a:t>
            </a:r>
            <a:r>
              <a:rPr lang="zh-TW" altLang="en-US" dirty="0" smtClean="0"/>
              <a:t>與「經濟社會文化權利」並行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96600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400" dirty="0" smtClean="0"/>
              <a:t>第一節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4000" dirty="0"/>
              <a:t>ICCPR</a:t>
            </a:r>
            <a:r>
              <a:rPr lang="zh-TW" altLang="en-US" sz="4000" dirty="0"/>
              <a:t>及</a:t>
            </a:r>
            <a:r>
              <a:rPr lang="en-US" altLang="zh-TW" sz="4000" dirty="0"/>
              <a:t>ICESCR</a:t>
            </a:r>
            <a:r>
              <a:rPr lang="zh-TW" altLang="en-US" sz="4000" dirty="0"/>
              <a:t>的</a:t>
            </a:r>
            <a:r>
              <a:rPr lang="zh-TW" altLang="en-US" sz="4000" dirty="0" smtClean="0"/>
              <a:t>審查程序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2013/02/28 </a:t>
            </a:r>
            <a:r>
              <a:rPr lang="zh-TW" altLang="en-US" dirty="0" smtClean="0"/>
              <a:t>週四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全日：獨立專家擬具結論性意見</a:t>
            </a:r>
            <a:endParaRPr lang="en-US" altLang="zh-TW" dirty="0" smtClean="0"/>
          </a:p>
          <a:p>
            <a:pPr>
              <a:buClr>
                <a:schemeClr val="tx1"/>
              </a:buClr>
              <a:buNone/>
            </a:pPr>
            <a:r>
              <a:rPr lang="en-US" altLang="zh-TW" dirty="0" smtClean="0"/>
              <a:t>2013/03/01</a:t>
            </a:r>
            <a:r>
              <a:rPr lang="zh-TW" altLang="en-US" dirty="0" smtClean="0"/>
              <a:t>週五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舉行記者會；公布結論性意見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目前議程安排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「</a:t>
            </a:r>
            <a:r>
              <a:rPr lang="zh-TW" altLang="en-US" dirty="0" smtClean="0"/>
              <a:t>公民與政治權利</a:t>
            </a:r>
            <a:r>
              <a:rPr lang="en-US" dirty="0" smtClean="0"/>
              <a:t>」</a:t>
            </a:r>
            <a:r>
              <a:rPr lang="zh-TW" altLang="en-US" dirty="0" smtClean="0"/>
              <a:t>與「經濟社會文化權利」並行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議</a:t>
            </a:r>
            <a:r>
              <a:rPr lang="zh-TW" altLang="en-US" dirty="0" smtClean="0"/>
              <a:t>程安排建議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21924"/>
              </p:ext>
            </p:extLst>
          </p:nvPr>
        </p:nvGraphicFramePr>
        <p:xfrm>
          <a:off x="739775" y="2672928"/>
          <a:ext cx="7662864" cy="3474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77144"/>
                <a:gridCol w="1277144"/>
                <a:gridCol w="1277144"/>
                <a:gridCol w="1277144"/>
                <a:gridCol w="1277144"/>
                <a:gridCol w="1277144"/>
              </a:tblGrid>
              <a:tr h="32990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25</a:t>
                      </a:r>
                      <a:r>
                        <a:rPr lang="zh-TW" altLang="en-US" dirty="0" smtClean="0"/>
                        <a:t>日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26</a:t>
                      </a:r>
                      <a:r>
                        <a:rPr lang="zh-TW" altLang="en-US" dirty="0" smtClean="0"/>
                        <a:t>日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27</a:t>
                      </a:r>
                      <a:r>
                        <a:rPr lang="zh-TW" altLang="en-US" dirty="0" smtClean="0"/>
                        <a:t>日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556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569421">
                <a:tc gridSpan="2">
                  <a:txBody>
                    <a:bodyPr/>
                    <a:lstStyle/>
                    <a:p>
                      <a:r>
                        <a:rPr lang="zh-TW" altLang="en-US" baseline="0" dirty="0" smtClean="0"/>
                        <a:t>第</a:t>
                      </a:r>
                      <a:r>
                        <a:rPr lang="en-GB" baseline="0" dirty="0" smtClean="0"/>
                        <a:t>1</a:t>
                      </a:r>
                      <a:r>
                        <a:rPr lang="zh-TW" altLang="en-US" baseline="0" dirty="0" smtClean="0"/>
                        <a:t>條</a:t>
                      </a:r>
                      <a:endParaRPr lang="en-GB" dirty="0" smtClean="0"/>
                    </a:p>
                    <a:p>
                      <a:r>
                        <a:rPr lang="en-GB" baseline="0" dirty="0" smtClean="0"/>
                        <a:t>NGO </a:t>
                      </a:r>
                      <a:r>
                        <a:rPr lang="zh-TW" altLang="en-US" baseline="0" dirty="0" smtClean="0"/>
                        <a:t>簡報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9421">
                <a:tc>
                  <a:txBody>
                    <a:bodyPr/>
                    <a:lstStyle/>
                    <a:p>
                      <a:r>
                        <a:rPr lang="zh-TW" altLang="en-US" baseline="0" dirty="0" smtClean="0"/>
                        <a:t>第</a:t>
                      </a:r>
                      <a:r>
                        <a:rPr lang="en-GB" baseline="0" dirty="0" smtClean="0"/>
                        <a:t>2</a:t>
                      </a:r>
                      <a:r>
                        <a:rPr lang="zh-TW" altLang="en-US" baseline="0" dirty="0" smtClean="0"/>
                        <a:t>條</a:t>
                      </a:r>
                      <a:r>
                        <a:rPr lang="en-GB" dirty="0" smtClean="0"/>
                        <a:t> 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 </a:t>
                      </a:r>
                      <a:br>
                        <a:rPr lang="en-GB" dirty="0" smtClean="0"/>
                      </a:br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</a:tr>
              <a:tr h="56942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</a:t>
                      </a:r>
                      <a:r>
                        <a:rPr lang="en-GB" dirty="0" smtClean="0"/>
                        <a:t>1-2</a:t>
                      </a:r>
                      <a:r>
                        <a:rPr lang="zh-TW" altLang="en-US" dirty="0" smtClean="0"/>
                        <a:t>條</a:t>
                      </a:r>
                      <a:endParaRPr lang="en-GB" dirty="0" smtClean="0"/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smtClean="0"/>
              <a:t>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1"/>
            <a:ext cx="7662864" cy="3965695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認證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所有經認證</a:t>
            </a:r>
            <a:r>
              <a:rPr lang="en-US" altLang="zh-TW" sz="1800" dirty="0" smtClean="0"/>
              <a:t>NGO</a:t>
            </a:r>
            <a:r>
              <a:rPr lang="zh-TW" altLang="en-US" sz="1800" dirty="0" smtClean="0"/>
              <a:t> 可參與聽證會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/>
              <a:t>認證</a:t>
            </a:r>
            <a:r>
              <a:rPr lang="zh-TW" altLang="en-US" sz="1800" dirty="0" smtClean="0"/>
              <a:t>群</a:t>
            </a:r>
            <a:r>
              <a:rPr lang="zh-TW" altLang="en-US" sz="1800" dirty="0"/>
              <a:t>組化</a:t>
            </a:r>
            <a:endParaRPr lang="en-US" altLang="zh-TW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NGO </a:t>
            </a:r>
            <a:r>
              <a:rPr lang="zh-TW" altLang="en-US" dirty="0" smtClean="0"/>
              <a:t>對獨立專家簡報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不對外開放之正式與非正式簡報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不能介入政府對話</a:t>
            </a:r>
            <a:endParaRPr lang="en-US" altLang="zh-TW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口頭介入時間限制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口頭聲明限制（多半為</a:t>
            </a:r>
            <a:r>
              <a:rPr lang="en-US" altLang="zh-TW" sz="1800" dirty="0" smtClean="0"/>
              <a:t>5</a:t>
            </a:r>
            <a:r>
              <a:rPr lang="zh-TW" altLang="en-US" sz="1800" dirty="0" smtClean="0"/>
              <a:t>分鐘）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提供口譯員書面資料</a:t>
            </a:r>
            <a:endParaRPr lang="en-US" altLang="zh-TW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專家提問</a:t>
            </a:r>
            <a:endParaRPr lang="en-US" altLang="zh-TW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dirty="0" smtClean="0"/>
              <a:t>簡報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4136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聯合國條約機構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正式簡報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唯一機會對全體委員會簡報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時間通常限制為 </a:t>
            </a:r>
            <a:r>
              <a:rPr lang="en-US" dirty="0" smtClean="0"/>
              <a:t>2-5 </a:t>
            </a:r>
            <a:r>
              <a:rPr lang="zh-TW" altLang="en-US" dirty="0" smtClean="0"/>
              <a:t>分鐘，視出席</a:t>
            </a:r>
            <a:r>
              <a:rPr lang="en-US" dirty="0" smtClean="0"/>
              <a:t> NGO</a:t>
            </a:r>
            <a:r>
              <a:rPr lang="zh-TW" altLang="en-US" dirty="0" smtClean="0"/>
              <a:t> 數目而定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時間允許時，有委員會成員 </a:t>
            </a:r>
            <a:r>
              <a:rPr lang="en-US" dirty="0" smtClean="0"/>
              <a:t>Q&amp;A </a:t>
            </a:r>
            <a:r>
              <a:rPr lang="zh-TW" altLang="en-US" dirty="0" smtClean="0"/>
              <a:t>時間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非正式簡報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答覆國家報告特別小組或特別報告員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dirty="0" smtClean="0"/>
              <a:t>簡報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84651"/>
            <a:ext cx="7662864" cy="3965695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None/>
            </a:pPr>
            <a:r>
              <a:rPr lang="zh-TW" altLang="en-US" dirty="0" smtClean="0"/>
              <a:t>臺灣審查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一場以上聽證會與議題群組化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</a:t>
            </a:r>
            <a:r>
              <a:rPr lang="en-US" dirty="0" smtClean="0"/>
              <a:t> – </a:t>
            </a:r>
            <a:r>
              <a:rPr lang="zh-TW" altLang="en-US" dirty="0" smtClean="0"/>
              <a:t>事先協調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焦點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重要議題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告知專家報告相關部分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確認新訊息和發展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目地：協助專家對國家提出搜尋問題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口頭聲明之書面版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政府對話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</a:t>
            </a:r>
            <a:r>
              <a:rPr lang="zh-TW" altLang="en-US" dirty="0" smtClean="0"/>
              <a:t> 無權介入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但監督對話有其重要性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政府口頭訊息是否完整正確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獨立專家對於事實或議題是否有明顯誤解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在</a:t>
            </a:r>
            <a:r>
              <a:rPr lang="en-US" dirty="0" smtClean="0"/>
              <a:t>NGO </a:t>
            </a:r>
            <a:r>
              <a:rPr lang="zh-TW" altLang="en-US" dirty="0" smtClean="0"/>
              <a:t>下一場簡報中追蹤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時程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獨立專家主席負責控制時間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 </a:t>
            </a:r>
            <a:r>
              <a:rPr lang="zh-TW" altLang="en-US" dirty="0" smtClean="0"/>
              <a:t>與</a:t>
            </a:r>
            <a:r>
              <a:rPr lang="en-US" altLang="zh-TW" dirty="0" smtClean="0"/>
              <a:t> CESCR </a:t>
            </a:r>
            <a:r>
              <a:rPr lang="zh-TW" altLang="en-US" dirty="0" smtClean="0"/>
              <a:t>慣例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時間不足時，主席得限制國家代表發言時間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主席亦得要求特定議題以書面方式答覆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第三節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問題與討論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/>
              <a:t>第四節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TW" altLang="en-US" sz="3600" dirty="0" smtClean="0"/>
              <a:t>結論性</a:t>
            </a:r>
            <a:r>
              <a:rPr lang="zh-TW" altLang="en-US" sz="3600" dirty="0"/>
              <a:t>意見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與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zh-TW" altLang="en-US" sz="3600" dirty="0" smtClean="0"/>
              <a:t>後續追蹤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188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凸顯關注議題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關於國家落實履行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提出精準建議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架構（見土庫曼斯坦之例子）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引言（</a:t>
            </a:r>
            <a:r>
              <a:rPr lang="zh-TW" altLang="en-US" dirty="0"/>
              <a:t>審查</a:t>
            </a:r>
            <a:r>
              <a:rPr lang="zh-TW" altLang="en-US" dirty="0" smtClean="0"/>
              <a:t>程序）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積極</a:t>
            </a:r>
            <a:r>
              <a:rPr lang="zh-TW" altLang="en-US" dirty="0" smtClean="0"/>
              <a:t>面部分（尤其與定期報告相關者）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妨礙履行的因素</a:t>
            </a:r>
            <a:r>
              <a:rPr lang="en-US" altLang="zh-TW" dirty="0" smtClean="0"/>
              <a:t>/</a:t>
            </a:r>
            <a:r>
              <a:rPr lang="zh-TW" altLang="en-US" dirty="0" smtClean="0"/>
              <a:t>主要關注議題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下次</a:t>
            </a:r>
            <a:r>
              <a:rPr lang="zh-TW" altLang="en-US" dirty="0"/>
              <a:t>審查</a:t>
            </a:r>
            <a:r>
              <a:rPr lang="zh-TW" altLang="en-US" dirty="0" smtClean="0"/>
              <a:t>前的後續追蹤議題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聯合國機構之功能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核心功能：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審查締約國履行條約義務（報告程序）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針對條約之解釋與適用，提供一般性意見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個人申訴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平行活動：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向聯合國大會提交年度報告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專題討論（經濟社會文化權利委員會）</a:t>
            </a:r>
            <a:endParaRPr lang="en-US" alt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結論性意見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草擬過程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由秘書處與國家報告員諮詢後草擬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經報告員同意後，完整草案由全體委員會討論並通過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先發布「預先未編輯版」（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完成編輯與格式整理後，最終版上線（</a:t>
            </a:r>
            <a:r>
              <a:rPr lang="en-US" altLang="zh-TW" dirty="0" smtClean="0"/>
              <a:t>2-3</a:t>
            </a:r>
            <a:r>
              <a:rPr lang="zh-TW" altLang="en-US" dirty="0" smtClean="0"/>
              <a:t>週，有時更久）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建議官方翻譯與宣傳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結論性</a:t>
            </a:r>
            <a:r>
              <a:rPr lang="zh-TW" altLang="en-US" sz="3600" dirty="0"/>
              <a:t>意見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NGO </a:t>
            </a:r>
            <a:r>
              <a:rPr lang="zh-TW" altLang="en-US" dirty="0" smtClean="0"/>
              <a:t>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宣傳結論性意見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發布新聞稿；召開記者會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專為此目的設計之媒體</a:t>
            </a:r>
            <a:r>
              <a:rPr lang="en-US" dirty="0" smtClean="0"/>
              <a:t>/</a:t>
            </a:r>
            <a:r>
              <a:rPr lang="zh-TW" altLang="en-US" dirty="0" smtClean="0"/>
              <a:t>宣傳方案，促使原住民、少數族群、弱勢團體知悉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將結論性意見以國家語言（包括少數族群語言）呈現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對政府施壓，要求履行結論性意見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後續追蹤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國家後續追蹤報告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用以回覆</a:t>
            </a:r>
            <a:r>
              <a:rPr lang="en-US" altLang="zh-TW" dirty="0" smtClean="0"/>
              <a:t>CCPR/CESCR</a:t>
            </a:r>
            <a:r>
              <a:rPr lang="zh-TW" altLang="en-US" dirty="0" smtClean="0"/>
              <a:t> 認為緊急的建議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一年內後續追蹤報告，內容關於履行相關建議的措施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後續追蹤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特別報告員後續結論性意見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後續追蹤報告評估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CCPR/CESCR</a:t>
            </a:r>
            <a:r>
              <a:rPr lang="zh-TW" altLang="en-US" dirty="0" smtClean="0"/>
              <a:t> 審查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公布評估與進一步行動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進一步行動？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提出下次審查日期</a:t>
            </a:r>
            <a:r>
              <a:rPr lang="en-US" altLang="zh-TW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安排下一場國家代表會議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要求更多資訊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後續追蹤參訪（</a:t>
            </a:r>
            <a:r>
              <a:rPr lang="en-US" altLang="zh-TW" dirty="0" smtClean="0"/>
              <a:t>CESCR—</a:t>
            </a:r>
            <a:r>
              <a:rPr lang="zh-TW" altLang="en-US" dirty="0" smtClean="0"/>
              <a:t>少見）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國家人權行動計畫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做出國家人權行動計畫之建議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履行結論性</a:t>
            </a:r>
            <a:r>
              <a:rPr lang="zh-TW" altLang="en-US" dirty="0"/>
              <a:t>意見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初次報告中依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規定而載明之自願性承諾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履行時間表；特別是與後續追蹤議題相關者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國家人權行動計畫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職責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跨部會委員會；或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等之國家人權機構擬訂；由政府通過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公民社會諮詢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國家人權機構完全遵循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巴黎原則</a:t>
            </a:r>
            <a:r>
              <a:rPr lang="en-US" altLang="zh-TW" dirty="0" smtClean="0"/>
              <a:t>》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獨立運作，不受政府管轄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充分組織成員與授權，包括調查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充裕資金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對一般大眾開放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國家人權行動計畫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履行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主要職責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監督履行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</a:t>
            </a:r>
            <a:endParaRPr lang="en-US" altLang="zh-TW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公民社會監督與影響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媒體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政府後續報告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中程評估？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問題與討論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69972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宗旨與目標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報告時程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報告義務之法源基礎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核心文件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/>
              <a:t>CCPR</a:t>
            </a:r>
            <a:r>
              <a:rPr lang="zh-TW" altLang="en-US" dirty="0"/>
              <a:t>與</a:t>
            </a:r>
            <a:r>
              <a:rPr lang="en-US" altLang="zh-TW" dirty="0" smtClean="0"/>
              <a:t>CESCR</a:t>
            </a:r>
            <a:r>
              <a:rPr lang="zh-TW" altLang="en-US" dirty="0" smtClean="0"/>
              <a:t>的七步驟報告程序</a:t>
            </a:r>
            <a:r>
              <a:rPr lang="en-US" altLang="zh-TW" sz="18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6515" y="1521135"/>
            <a:ext cx="7076440" cy="458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步驟一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撰寫國家人權報告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en-US" dirty="0" smtClean="0"/>
              <a:t>CCPR </a:t>
            </a:r>
            <a:r>
              <a:rPr lang="zh-TW" altLang="en-US" dirty="0" smtClean="0"/>
              <a:t>與</a:t>
            </a:r>
            <a:r>
              <a:rPr lang="en-US" altLang="en-US" dirty="0" smtClean="0"/>
              <a:t> CESCR </a:t>
            </a:r>
            <a:r>
              <a:rPr lang="zh-TW" altLang="en-US" dirty="0" smtClean="0"/>
              <a:t>提供的政府指導方針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報告類型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初次報告；定期報告；後續報告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焦點報告（</a:t>
            </a:r>
            <a:r>
              <a:rPr lang="en-US" altLang="zh-TW" dirty="0" smtClean="0"/>
              <a:t>CCPR</a:t>
            </a:r>
            <a:r>
              <a:rPr lang="zh-TW" altLang="en-US" dirty="0" smtClean="0"/>
              <a:t>）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說明各條文履行狀況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協調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向公民社會諮詢</a:t>
            </a:r>
            <a:endParaRPr lang="en-US" altLang="zh-TW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/>
              <a:t>步驟二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提交國家人權報告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由負責協調的部會提交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由秘書處負責報告格式、翻譯、公布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若未能及時提交</a:t>
            </a:r>
            <a:endParaRPr lang="en-US" alt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2200" dirty="0" smtClean="0"/>
              <a:t>在未提交報告狀況下，仍可能進行審查</a:t>
            </a:r>
            <a:endParaRPr lang="en-US" altLang="en-US" sz="2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C7EDCC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6461</TotalTime>
  <Words>2253</Words>
  <Application>Microsoft Office PowerPoint</Application>
  <PresentationFormat>如螢幕大小 (4:3)</PresentationFormat>
  <Paragraphs>449</Paragraphs>
  <Slides>57</Slides>
  <Notes>57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57</vt:i4>
      </vt:variant>
    </vt:vector>
  </HeadingPairs>
  <TitlesOfParts>
    <vt:vector size="58" baseType="lpstr">
      <vt:lpstr>Genesis</vt:lpstr>
      <vt:lpstr>NGO 培訓  審查臺灣落實ICCPR 與 ICESCR 之權利與自由義務</vt:lpstr>
      <vt:lpstr>培訓目的</vt:lpstr>
      <vt:lpstr>培訓概要</vt:lpstr>
      <vt:lpstr>第一節 ICCPR及ICESCR的審查程序</vt:lpstr>
      <vt:lpstr>聯合國機構之功能</vt:lpstr>
      <vt:lpstr>報告程序</vt:lpstr>
      <vt:lpstr>PowerPoint 簡報</vt:lpstr>
      <vt:lpstr>步驟一 撰寫國家人權報告</vt:lpstr>
      <vt:lpstr>步驟二 提交國家人權報告</vt:lpstr>
      <vt:lpstr>步驟三 問題清單</vt:lpstr>
      <vt:lpstr>步驟三 問題清單</vt:lpstr>
      <vt:lpstr>步驟四 國家回覆問題清單</vt:lpstr>
      <vt:lpstr>步驟五 審查/檢閱</vt:lpstr>
      <vt:lpstr>步驟六 結論性意見</vt:lpstr>
      <vt:lpstr>步驟七 後續追蹤程序</vt:lpstr>
      <vt:lpstr>臺灣審查程序概況</vt:lpstr>
      <vt:lpstr>第一節 問題與討論</vt:lpstr>
      <vt:lpstr>第二節  NGO 報告</vt:lpstr>
      <vt:lpstr>NGO 報告</vt:lpstr>
      <vt:lpstr>NGO 報告</vt:lpstr>
      <vt:lpstr>(1) 平行報告</vt:lpstr>
      <vt:lpstr>平行報告 架構與內容</vt:lpstr>
      <vt:lpstr>平行文件 結構與內容</vt:lpstr>
      <vt:lpstr>平行報告 結構與內容</vt:lpstr>
      <vt:lpstr>平行報告 內容</vt:lpstr>
      <vt:lpstr>平行報告 內容</vt:lpstr>
      <vt:lpstr>平行報告 內容</vt:lpstr>
      <vt:lpstr>(2) 其他回覆</vt:lpstr>
      <vt:lpstr>問題清單 整體目的</vt:lpstr>
      <vt:lpstr>問題清單 各利害關係者目標</vt:lpstr>
      <vt:lpstr>問題清單 架構</vt:lpstr>
      <vt:lpstr>第二節 問題與討論</vt:lpstr>
      <vt:lpstr>第三節  獨立專家審查</vt:lpstr>
      <vt:lpstr>審查聽證會</vt:lpstr>
      <vt:lpstr>細節</vt:lpstr>
      <vt:lpstr>座位圖</vt:lpstr>
      <vt:lpstr>認證</vt:lpstr>
      <vt:lpstr>工作議程 議題群組化</vt:lpstr>
      <vt:lpstr> 目前議程安排 「公民與政治權利」與「經濟社會文化權利」並行</vt:lpstr>
      <vt:lpstr> 目前議程安排 「公民與政治權利」與「經濟社會文化權利」並行</vt:lpstr>
      <vt:lpstr>議程安排建議</vt:lpstr>
      <vt:lpstr>NGO 參與</vt:lpstr>
      <vt:lpstr>NGO 簡報</vt:lpstr>
      <vt:lpstr>NGO 簡報</vt:lpstr>
      <vt:lpstr>政府對話</vt:lpstr>
      <vt:lpstr>時程</vt:lpstr>
      <vt:lpstr>第三節 問題與討論 </vt:lpstr>
      <vt:lpstr>第四節  結論性意見 與 後續追蹤</vt:lpstr>
      <vt:lpstr>結論性意見</vt:lpstr>
      <vt:lpstr>結論性意見 草擬過程</vt:lpstr>
      <vt:lpstr>結論性意見 NGO 角色</vt:lpstr>
      <vt:lpstr>後續追蹤</vt:lpstr>
      <vt:lpstr>後續追蹤</vt:lpstr>
      <vt:lpstr>國家人權行動計畫</vt:lpstr>
      <vt:lpstr>國家人權行動計畫 程序</vt:lpstr>
      <vt:lpstr>國家人權行動計畫 履行</vt:lpstr>
      <vt:lpstr>問題與討論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Conte User</dc:creator>
  <cp:lastModifiedBy>MOJ</cp:lastModifiedBy>
  <cp:revision>696</cp:revision>
  <cp:lastPrinted>2012-12-22T04:15:44Z</cp:lastPrinted>
  <dcterms:created xsi:type="dcterms:W3CDTF">2012-10-25T07:32:43Z</dcterms:created>
  <dcterms:modified xsi:type="dcterms:W3CDTF">2013-01-02T08:07:28Z</dcterms:modified>
</cp:coreProperties>
</file>