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45"/>
  </p:notesMasterIdLst>
  <p:handoutMasterIdLst>
    <p:handoutMasterId r:id="rId46"/>
  </p:handoutMasterIdLst>
  <p:sldIdLst>
    <p:sldId id="256" r:id="rId2"/>
    <p:sldId id="393" r:id="rId3"/>
    <p:sldId id="332" r:id="rId4"/>
    <p:sldId id="334" r:id="rId5"/>
    <p:sldId id="374" r:id="rId6"/>
    <p:sldId id="375" r:id="rId7"/>
    <p:sldId id="384" r:id="rId8"/>
    <p:sldId id="376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26" r:id="rId17"/>
    <p:sldId id="345" r:id="rId18"/>
    <p:sldId id="335" r:id="rId19"/>
    <p:sldId id="336" r:id="rId20"/>
    <p:sldId id="339" r:id="rId21"/>
    <p:sldId id="338" r:id="rId22"/>
    <p:sldId id="353" r:id="rId23"/>
    <p:sldId id="394" r:id="rId24"/>
    <p:sldId id="396" r:id="rId25"/>
    <p:sldId id="358" r:id="rId26"/>
    <p:sldId id="344" r:id="rId27"/>
    <p:sldId id="357" r:id="rId28"/>
    <p:sldId id="359" r:id="rId29"/>
    <p:sldId id="354" r:id="rId30"/>
    <p:sldId id="355" r:id="rId31"/>
    <p:sldId id="343" r:id="rId32"/>
    <p:sldId id="392" r:id="rId33"/>
    <p:sldId id="360" r:id="rId34"/>
    <p:sldId id="328" r:id="rId35"/>
    <p:sldId id="363" r:id="rId36"/>
    <p:sldId id="367" r:id="rId37"/>
    <p:sldId id="368" r:id="rId38"/>
    <p:sldId id="370" r:id="rId39"/>
    <p:sldId id="371" r:id="rId40"/>
    <p:sldId id="329" r:id="rId41"/>
    <p:sldId id="372" r:id="rId42"/>
    <p:sldId id="373" r:id="rId43"/>
    <p:sldId id="302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6774" autoAdjust="0"/>
  </p:normalViewPr>
  <p:slideViewPr>
    <p:cSldViewPr snapToGrid="0" snapToObjects="1">
      <p:cViewPr>
        <p:scale>
          <a:sx n="95" d="100"/>
          <a:sy n="95" d="100"/>
        </p:scale>
        <p:origin x="-85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0E40E-3E8A-7F4F-862C-A1D473119252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1DF64-C68D-C746-99A7-97794148FE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365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FA199-DF83-E94F-A664-F2D38BC8E21D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A1428-D978-7741-A1C8-6D247C19F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690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A1428-D978-7741-A1C8-6D247C19F20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FFD7-9548-7B46-88A7-C4675FA62E2E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A1A7-3EB2-4944-AB05-779D7B51D76B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0454C4-8349-D344-8DDD-30139AB23300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F1A284-3697-D647-9E92-B771B3E28DCC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2D59B5-E204-8D49-AD10-5DF0247850F0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C0ED-200C-E448-A358-C3DB2A6C23F8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D32D-3DC7-C548-99B7-40E04935E1E5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F82-6D7E-D540-94B9-7F650E926EA6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4E89-AE07-C841-A4D4-4FFFD3555702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EC342-CBB2-B743-B767-85EB55AA2477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C653-8CC2-CA4D-8A8A-608AFA2990C1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2EF-A41F-0140-8BAD-B1F2D6B848F2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4576-B7D6-0040-B0D4-8DFA389524C5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6AB6-1B0E-7D4A-A0EF-D38E626F011A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6AEB-F896-6844-826D-F290E8191E90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D0EF-EFFF-7241-B1EC-0F4E5B6AD77D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F09C96-604D-E74B-A10D-73F72E5476CA}" type="datetime1">
              <a:rPr lang="en-GB" smtClean="0"/>
              <a:pPr/>
              <a:t>02/01/2013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514831-F80E-0745-B62C-A9647248E1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60"/>
            <a:ext cx="8603425" cy="25306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政府機關代表培訓課程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審查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落實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ICCPR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ICESCR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之權利與自由義務</a:t>
            </a:r>
            <a:endParaRPr lang="en-US" sz="3600" i="1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457199" y="3549854"/>
            <a:ext cx="8228013" cy="208545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zh-TW" altLang="en-US" dirty="0" smtClean="0"/>
              <a:t>艾利克斯．康特（</a:t>
            </a:r>
            <a:r>
              <a:rPr lang="en-US" altLang="zh-TW" dirty="0" smtClean="0"/>
              <a:t>Alex Conte</a:t>
            </a:r>
            <a:r>
              <a:rPr lang="zh-TW" altLang="en-US" dirty="0" smtClean="0"/>
              <a:t>）博士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國際法律協會（</a:t>
            </a:r>
            <a:r>
              <a:rPr lang="en-US" altLang="zh-TW" dirty="0" smtClean="0"/>
              <a:t>ICJ</a:t>
            </a:r>
            <a:r>
              <a:rPr lang="zh-TW" altLang="en-US" dirty="0" smtClean="0"/>
              <a:t>）駐聯合國代表</a:t>
            </a:r>
            <a:endParaRPr lang="en-US" altLang="zh-TW" dirty="0" smtClean="0"/>
          </a:p>
          <a:p>
            <a:endParaRPr lang="en-US" altLang="zh-TW" sz="900" dirty="0" smtClean="0"/>
          </a:p>
          <a:p>
            <a:r>
              <a:rPr lang="en-US" altLang="zh-TW" dirty="0" smtClean="0"/>
              <a:t>2012/10/30 </a:t>
            </a:r>
            <a:r>
              <a:rPr lang="zh-TW" altLang="en-US" dirty="0" smtClean="0"/>
              <a:t>週二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步驟三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擬訂問題清單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</a:t>
            </a:r>
            <a:r>
              <a:rPr lang="zh-TW" altLang="en-US" dirty="0" smtClean="0"/>
              <a:t>：由國家報告任務編組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CESCR</a:t>
            </a:r>
            <a:r>
              <a:rPr lang="zh-TW" altLang="en-US" dirty="0" smtClean="0"/>
              <a:t>：由會期前工作小組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由全體委員會採用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時程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國家提交定期報告後，</a:t>
            </a:r>
            <a:r>
              <a:rPr lang="zh-TW" altLang="en-US" dirty="0"/>
              <a:t>採用問</a:t>
            </a:r>
            <a:r>
              <a:rPr lang="zh-TW" altLang="en-US" dirty="0" smtClean="0"/>
              <a:t>題清單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同時必須在下列事項完成後，採用問題清單</a:t>
            </a:r>
            <a:r>
              <a:rPr lang="en-US" dirty="0" smtClean="0"/>
              <a:t> </a:t>
            </a:r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收受利害關係人資訊</a:t>
            </a:r>
            <a:endParaRPr lang="en-US" dirty="0" smtClean="0"/>
          </a:p>
          <a:p>
            <a:pPr marL="1149350" lvl="2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秘書處</a:t>
            </a:r>
            <a:r>
              <a:rPr lang="zh-TW" altLang="en-US" dirty="0"/>
              <a:t>準備</a:t>
            </a:r>
            <a:r>
              <a:rPr lang="zh-TW" altLang="en-US" dirty="0" smtClean="0"/>
              <a:t>國家分析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步驟三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/>
              <a:t>問</a:t>
            </a:r>
            <a:r>
              <a:rPr lang="zh-TW" altLang="en-US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62895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 smtClean="0"/>
              <a:t>CCPR</a:t>
            </a:r>
            <a:r>
              <a:rPr lang="zh-TW" altLang="en-US" dirty="0" smtClean="0"/>
              <a:t>報告前問題清單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「報告前問題清單」於國家提交定期報告</a:t>
            </a:r>
            <a:r>
              <a:rPr lang="zh-TW" altLang="en-US" b="1" u="sng" dirty="0" smtClean="0"/>
              <a:t>前</a:t>
            </a:r>
            <a:r>
              <a:rPr lang="zh-TW" altLang="en-US" dirty="0" smtClean="0"/>
              <a:t>擬訂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依先前結論性意見、其他聯合國文件及利害關係人提交文件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國家提交「焦點報告」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國家可省略此步驟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zh-TW" altLang="en-US" dirty="0"/>
              <a:t>審查</a:t>
            </a:r>
            <a:r>
              <a:rPr lang="zh-TW" altLang="en-US" dirty="0" smtClean="0"/>
              <a:t>過程聚焦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步驟四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國家回覆</a:t>
            </a:r>
            <a:r>
              <a:rPr lang="zh-TW" altLang="en-US" dirty="0"/>
              <a:t>問</a:t>
            </a:r>
            <a:r>
              <a:rPr lang="zh-TW" altLang="en-US" dirty="0" smtClean="0"/>
              <a:t>題清單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慣例：提前一會期回覆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</a:t>
            </a:r>
            <a:r>
              <a:rPr lang="en-US" dirty="0" smtClean="0"/>
              <a:t> CCPR </a:t>
            </a:r>
            <a:r>
              <a:rPr lang="zh-TW" altLang="en-US" dirty="0" smtClean="0"/>
              <a:t>與</a:t>
            </a:r>
            <a:r>
              <a:rPr lang="en-US" dirty="0" smtClean="0"/>
              <a:t> CESCR  </a:t>
            </a:r>
            <a:r>
              <a:rPr lang="zh-TW" altLang="en-US" dirty="0" smtClean="0"/>
              <a:t>能審慎思考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使公民社會能提供其他答覆，並評論國家</a:t>
            </a:r>
            <a:r>
              <a:rPr lang="zh-TW" altLang="en-US" dirty="0"/>
              <a:t>回</a:t>
            </a:r>
            <a:r>
              <a:rPr lang="zh-TW" altLang="en-US" dirty="0" smtClean="0"/>
              <a:t>覆之內容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步驟五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審查</a:t>
            </a:r>
            <a:r>
              <a:rPr lang="en-US" dirty="0" smtClean="0"/>
              <a:t>/</a:t>
            </a:r>
            <a:r>
              <a:rPr lang="zh-TW" altLang="en-US" dirty="0" smtClean="0"/>
              <a:t>檢閱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檢閱</a:t>
            </a:r>
            <a:r>
              <a:rPr lang="zh-TW" altLang="en-US" dirty="0" smtClean="0">
                <a:latin typeface="新細明體"/>
                <a:ea typeface="新細明體"/>
              </a:rPr>
              <a:t>（</a:t>
            </a:r>
            <a:r>
              <a:rPr lang="en-US" altLang="zh-TW" dirty="0" smtClean="0">
                <a:latin typeface="新細明體"/>
                <a:ea typeface="新細明體"/>
              </a:rPr>
              <a:t>Examination)</a:t>
            </a:r>
            <a:r>
              <a:rPr lang="en-US" dirty="0" smtClean="0"/>
              <a:t> </a:t>
            </a:r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公開與政府代表對話</a:t>
            </a:r>
            <a:r>
              <a:rPr lang="zh-TW" altLang="en-US" sz="1800" dirty="0"/>
              <a:t>的</a:t>
            </a:r>
            <a:r>
              <a:rPr lang="zh-TW" altLang="en-US" sz="1800" dirty="0" smtClean="0"/>
              <a:t>過程</a:t>
            </a:r>
            <a:endParaRPr lang="en-US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由公民社會私下進行非公開的簡報</a:t>
            </a:r>
            <a:endParaRPr lang="en-US" sz="1800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工作議程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en-US" sz="1800" dirty="0" smtClean="0"/>
              <a:t>NGO </a:t>
            </a:r>
            <a:r>
              <a:rPr lang="zh-TW" altLang="en-US" sz="1800" dirty="0" smtClean="0"/>
              <a:t>正式簡報（非公開）</a:t>
            </a:r>
            <a:endParaRPr lang="en-US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政府代表團簡報</a:t>
            </a:r>
            <a:endParaRPr lang="en-US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委員會提問</a:t>
            </a:r>
            <a:endParaRPr lang="en-US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國家代表答覆</a:t>
            </a:r>
            <a:endParaRPr lang="en-US" sz="1800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結論性意見</a:t>
            </a:r>
            <a:r>
              <a:rPr lang="zh-TW" altLang="en-US" sz="1800" dirty="0"/>
              <a:t>的草擬及採用</a:t>
            </a:r>
            <a:endParaRPr lang="en-US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步驟六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結論性意見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在國家報告員監督下，由秘書處草撰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精準建議國家如何改善落實履行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編輯、翻譯、公布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後續追蹤程序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結論性意見得確認對於立即行動的建議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依後續追蹤報告程序辦理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落實結論性</a:t>
            </a:r>
            <a:r>
              <a:rPr lang="zh-TW" altLang="en-US" dirty="0"/>
              <a:t>意見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臺灣審查程序概況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已提交之政府</a:t>
            </a:r>
            <a:r>
              <a:rPr lang="zh-TW" altLang="en-US" dirty="0"/>
              <a:t>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核心文件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</a:t>
            </a:r>
            <a:r>
              <a:rPr lang="en-US" sz="1800" dirty="0" smtClean="0"/>
              <a:t> ICCPR</a:t>
            </a:r>
            <a:r>
              <a:rPr lang="zh-TW" altLang="en-US" sz="1800" dirty="0" smtClean="0"/>
              <a:t> 提出之「初次報告」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依 </a:t>
            </a:r>
            <a:r>
              <a:rPr lang="en-US" sz="1800" dirty="0" smtClean="0"/>
              <a:t>ICESCR</a:t>
            </a:r>
            <a:r>
              <a:rPr lang="zh-TW" altLang="en-US" sz="1800" dirty="0" smtClean="0"/>
              <a:t> 提出之「</a:t>
            </a:r>
            <a:r>
              <a:rPr lang="zh-TW" altLang="en-US" sz="1800" dirty="0"/>
              <a:t>初次報告</a:t>
            </a:r>
            <a:r>
              <a:rPr lang="zh-TW" altLang="en-US" sz="1800" dirty="0" smtClean="0"/>
              <a:t>」</a:t>
            </a:r>
            <a:endParaRPr lang="en-US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平行報告：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月底截止提交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問</a:t>
            </a:r>
            <a:r>
              <a:rPr lang="zh-TW" altLang="en-US" dirty="0" smtClean="0"/>
              <a:t>題清單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獨立專家問題清單：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11</a:t>
            </a:r>
            <a:r>
              <a:rPr lang="zh-TW" altLang="en-US" sz="1800" dirty="0" smtClean="0"/>
              <a:t>月底</a:t>
            </a:r>
            <a:r>
              <a:rPr lang="zh-TW" altLang="en-US" sz="1800" dirty="0"/>
              <a:t>前截止</a:t>
            </a:r>
            <a:endParaRPr lang="en-US" altLang="zh-TW" sz="1800" dirty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政府</a:t>
            </a:r>
            <a:r>
              <a:rPr lang="zh-TW" altLang="en-US" sz="1800" dirty="0"/>
              <a:t>回</a:t>
            </a:r>
            <a:r>
              <a:rPr lang="zh-TW" altLang="en-US" sz="1800" dirty="0" smtClean="0"/>
              <a:t>覆問題清單：</a:t>
            </a:r>
            <a:r>
              <a:rPr lang="en-US" altLang="zh-TW" sz="1800" dirty="0" smtClean="0"/>
              <a:t>2012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12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sz="1800" dirty="0" smtClean="0"/>
              <a:t>NGO </a:t>
            </a:r>
            <a:r>
              <a:rPr lang="zh-TW" altLang="en-US" sz="1800" dirty="0"/>
              <a:t>回</a:t>
            </a:r>
            <a:r>
              <a:rPr lang="zh-TW" altLang="en-US" sz="1800" dirty="0" smtClean="0"/>
              <a:t>覆問題清單：</a:t>
            </a:r>
            <a:r>
              <a:rPr lang="en-US" sz="1800" dirty="0" smtClean="0"/>
              <a:t>2013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日截止</a:t>
            </a:r>
            <a:endParaRPr lang="en-US" sz="1800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審查會議時間：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dirty="0" smtClean="0"/>
              <a:t>25</a:t>
            </a:r>
            <a:r>
              <a:rPr lang="zh-TW" altLang="en-US" dirty="0" smtClean="0"/>
              <a:t>日至</a:t>
            </a:r>
            <a:r>
              <a:rPr lang="en-US" dirty="0" smtClean="0"/>
              <a:t>27</a:t>
            </a:r>
            <a:r>
              <a:rPr lang="zh-TW" altLang="en-US" dirty="0" smtClean="0"/>
              <a:t>日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問題與討論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8962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第二節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TW" altLang="en-US" sz="3600" dirty="0" smtClean="0"/>
              <a:t>政府在審查過程中的角色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回覆問題清單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與獨立專家對話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確認臺灣審查程序之目標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確認並討論政府代表於審查程序中的角色與態度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分享審查程序中報告與各對話階段不同做法之優劣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整體目的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使獨立專家有機會提出特定問題，以達成下列目的：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釐清政府提供之資訊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針對政府報告未提及的議題，找出資訊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立法</a:t>
            </a:r>
            <a:endParaRPr lang="en-US" altLang="zh-TW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法律實際履行狀況</a:t>
            </a:r>
            <a:endParaRPr lang="en-US" dirty="0" smtClean="0"/>
          </a:p>
          <a:p>
            <a:pPr lvl="2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CCPR/CESCR</a:t>
            </a:r>
            <a:r>
              <a:rPr lang="zh-TW" altLang="en-US" dirty="0" smtClean="0"/>
              <a:t> 規範未處理的層面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</a:t>
            </a:r>
            <a:r>
              <a:rPr lang="zh-TW" altLang="en-US" dirty="0" smtClean="0"/>
              <a:t>提出的後續資訊與議題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問題清單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各</a:t>
            </a:r>
            <a:r>
              <a:rPr lang="zh-TW" altLang="en-US" dirty="0"/>
              <a:t>利害關係</a:t>
            </a:r>
            <a:r>
              <a:rPr lang="zh-TW" altLang="en-US" dirty="0" smtClean="0"/>
              <a:t>者目標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精簡而特定的問題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針對問題各層面提出完整清楚的答案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</a:t>
            </a:r>
            <a:r>
              <a:rPr lang="zh-TW" altLang="en-US" dirty="0" smtClean="0"/>
              <a:t>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回應問題清單：補充國家提供之資訊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回應政府對於</a:t>
            </a:r>
            <a:r>
              <a:rPr lang="zh-TW" altLang="en-US" dirty="0"/>
              <a:t>問</a:t>
            </a:r>
            <a:r>
              <a:rPr lang="zh-TW" altLang="en-US" dirty="0" smtClean="0"/>
              <a:t>題清單之回覆：評論答覆，特別是不清楚或不正確的部分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架構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獨立專家之問題清單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條列式（通常有副標結構）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若涉及多個條文時，有時會有主題式問題。如葡萄牙問題清單第八個問題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註：問題清單不限</a:t>
            </a:r>
            <a:r>
              <a:rPr lang="zh-TW" altLang="en-US" dirty="0"/>
              <a:t>審查</a:t>
            </a:r>
            <a:r>
              <a:rPr lang="zh-TW" altLang="en-US" dirty="0" smtClean="0"/>
              <a:t>過程專家提出的問題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問</a:t>
            </a:r>
            <a:r>
              <a:rPr lang="zh-TW" altLang="en-US" sz="3600" dirty="0" smtClean="0"/>
              <a:t>題清單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政府回覆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499082"/>
            <a:ext cx="7947025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政府回覆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架構如問題清單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針對問題各層面提出完整清楚答覆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建議提供英譯版本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跨部會協調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中央單位聯絡窗口</a:t>
            </a:r>
            <a:r>
              <a:rPr lang="en-US" dirty="0" smtClean="0"/>
              <a:t> / </a:t>
            </a:r>
            <a:r>
              <a:rPr lang="zh-TW" altLang="en-US" dirty="0" smtClean="0"/>
              <a:t>協調單位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部會聯絡窗口</a:t>
            </a:r>
            <a:r>
              <a:rPr lang="en-US" dirty="0" smtClean="0"/>
              <a:t> / </a:t>
            </a:r>
            <a:r>
              <a:rPr lang="zh-TW" altLang="en-US" dirty="0" smtClean="0"/>
              <a:t>協調單位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跨部會委員會？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明確認知角色及批准程序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審查</a:t>
            </a:r>
            <a:r>
              <a:rPr lang="zh-TW" altLang="en-US" dirty="0" smtClean="0"/>
              <a:t>聽證會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2794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公開聽證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委員會專家與國家代表進行建設性對話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一般時程表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不對外開放 </a:t>
            </a:r>
            <a:r>
              <a:rPr lang="en-US" dirty="0" smtClean="0"/>
              <a:t>NGO </a:t>
            </a:r>
            <a:r>
              <a:rPr lang="zh-TW" altLang="en-US" dirty="0" smtClean="0"/>
              <a:t>簡報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代表團團長公開開場致詞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互動對話（由國家報告</a:t>
            </a:r>
            <a:r>
              <a:rPr lang="zh-TW" altLang="en-US" dirty="0"/>
              <a:t>任務編組</a:t>
            </a:r>
            <a:r>
              <a:rPr lang="zh-TW" altLang="en-US" dirty="0" smtClean="0"/>
              <a:t>或特別報告員主導，但含所有專家）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細節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96569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審查會議室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座位圖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口譯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麥克風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認證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會議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議題群組化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工作</a:t>
            </a:r>
            <a:r>
              <a:rPr lang="zh-TW" altLang="en-US" dirty="0" smtClean="0"/>
              <a:t>議程</a:t>
            </a:r>
            <a:r>
              <a:rPr lang="zh-TW" altLang="en-US" dirty="0" smtClean="0">
                <a:latin typeface="新細明體"/>
                <a:ea typeface="新細明體"/>
              </a:rPr>
              <a:t>（</a:t>
            </a:r>
            <a:r>
              <a:rPr lang="en-US" altLang="zh-TW" dirty="0" smtClean="0">
                <a:latin typeface="新細明體"/>
                <a:ea typeface="新細明體"/>
              </a:rPr>
              <a:t>POW)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時間限制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能見度：網路直播或錄音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座位圖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5" name="Snip Same Side Corner Rectangle 4"/>
          <p:cNvSpPr/>
          <p:nvPr/>
        </p:nvSpPr>
        <p:spPr>
          <a:xfrm>
            <a:off x="3642250" y="3196098"/>
            <a:ext cx="1702508" cy="1089702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28359" y="3698540"/>
            <a:ext cx="544244" cy="774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279420" y="4829037"/>
            <a:ext cx="2442121" cy="8792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860771" y="3698540"/>
            <a:ext cx="4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Line Callout 1 9"/>
          <p:cNvSpPr/>
          <p:nvPr/>
        </p:nvSpPr>
        <p:spPr>
          <a:xfrm>
            <a:off x="5916912" y="3419405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12500"/>
              <a:gd name="adj4" fmla="val -383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專家</a:t>
            </a:r>
            <a:endParaRPr lang="en-GB" dirty="0"/>
          </a:p>
        </p:txBody>
      </p:sp>
      <p:sp>
        <p:nvSpPr>
          <p:cNvPr id="12" name="Line Callout 1 11"/>
          <p:cNvSpPr/>
          <p:nvPr/>
        </p:nvSpPr>
        <p:spPr>
          <a:xfrm>
            <a:off x="1013969" y="3419405"/>
            <a:ext cx="1604823" cy="369332"/>
          </a:xfrm>
          <a:prstGeom prst="borderCallout1">
            <a:avLst>
              <a:gd name="adj1" fmla="val 262909"/>
              <a:gd name="adj2" fmla="val 199671"/>
              <a:gd name="adj3" fmla="val 52037"/>
              <a:gd name="adj4" fmla="val 10253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政府</a:t>
            </a:r>
            <a:endParaRPr lang="en-GB" dirty="0"/>
          </a:p>
        </p:txBody>
      </p:sp>
      <p:sp>
        <p:nvSpPr>
          <p:cNvPr id="14" name="Line Callout 1 13"/>
          <p:cNvSpPr/>
          <p:nvPr/>
        </p:nvSpPr>
        <p:spPr>
          <a:xfrm>
            <a:off x="1029128" y="4829037"/>
            <a:ext cx="1589664" cy="279135"/>
          </a:xfrm>
          <a:prstGeom prst="borderCallout1">
            <a:avLst>
              <a:gd name="adj1" fmla="val 64429"/>
              <a:gd name="adj2" fmla="val 101303"/>
              <a:gd name="adj3" fmla="val 210723"/>
              <a:gd name="adj4" fmla="val 1386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NGO</a:t>
            </a:r>
            <a:endParaRPr lang="en-GB" dirty="0"/>
          </a:p>
        </p:txBody>
      </p:sp>
      <p:sp>
        <p:nvSpPr>
          <p:cNvPr id="15" name="Line Callout 1 14"/>
          <p:cNvSpPr/>
          <p:nvPr/>
        </p:nvSpPr>
        <p:spPr>
          <a:xfrm>
            <a:off x="4926709" y="2696369"/>
            <a:ext cx="1589664" cy="279135"/>
          </a:xfrm>
          <a:prstGeom prst="borderCallout1">
            <a:avLst>
              <a:gd name="adj1" fmla="val 43750"/>
              <a:gd name="adj2" fmla="val -2188"/>
              <a:gd name="adj3" fmla="val 169366"/>
              <a:gd name="adj4" fmla="val -2834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主席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認證</a:t>
            </a:r>
            <a:r>
              <a:rPr lang="en-US" altLang="zh-TW" dirty="0" smtClean="0"/>
              <a:t>(Accreditation)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非必要，但有助於決定會議室容客量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議題群組化最可能有益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工作議</a:t>
            </a:r>
            <a:r>
              <a:rPr lang="zh-TW" altLang="en-US" dirty="0" smtClean="0"/>
              <a:t>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議題群組化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傳統及一般慣例</a:t>
            </a:r>
            <a:endParaRPr lang="en-US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聽取</a:t>
            </a:r>
            <a:r>
              <a:rPr lang="en-US" dirty="0" smtClean="0"/>
              <a:t>NGO</a:t>
            </a:r>
            <a:r>
              <a:rPr lang="zh-TW" altLang="en-US" dirty="0" smtClean="0"/>
              <a:t> 完整之正式簡報（</a:t>
            </a:r>
            <a:r>
              <a:rPr lang="en-US" altLang="zh-TW" dirty="0" smtClean="0"/>
              <a:t>30-60</a:t>
            </a:r>
            <a:r>
              <a:rPr lang="zh-TW" altLang="en-US" dirty="0" smtClean="0"/>
              <a:t>分鐘）</a:t>
            </a:r>
            <a:endParaRPr lang="en-US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對國家代表提問（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國家代表答覆（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</a:t>
            </a:r>
            <a:r>
              <a:rPr lang="zh-TW" altLang="en-US" dirty="0" smtClean="0"/>
              <a:t> 最近慣例</a:t>
            </a:r>
            <a:r>
              <a:rPr lang="en-US" dirty="0" smtClean="0"/>
              <a:t> – </a:t>
            </a:r>
            <a:r>
              <a:rPr lang="zh-TW" altLang="en-US" dirty="0" smtClean="0"/>
              <a:t>互動更多</a:t>
            </a:r>
            <a:endParaRPr lang="en-US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NGO</a:t>
            </a:r>
            <a:r>
              <a:rPr lang="zh-TW" altLang="en-US" dirty="0" smtClean="0"/>
              <a:t> 正式與非正式簡報</a:t>
            </a:r>
            <a:endParaRPr lang="en-US" dirty="0" smtClean="0"/>
          </a:p>
          <a:p>
            <a:pPr marL="80645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條文群組化（</a:t>
            </a:r>
            <a:r>
              <a:rPr lang="en-US" altLang="zh-TW" dirty="0" smtClean="0"/>
              <a:t>1-11</a:t>
            </a:r>
            <a:r>
              <a:rPr lang="zh-TW" altLang="en-US" dirty="0" smtClean="0"/>
              <a:t>；</a:t>
            </a:r>
            <a:r>
              <a:rPr lang="en-US" altLang="zh-TW" dirty="0" smtClean="0"/>
              <a:t>12-27</a:t>
            </a:r>
            <a:r>
              <a:rPr lang="zh-TW" altLang="en-US" dirty="0" smtClean="0"/>
              <a:t>）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目前工作議程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36039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None/>
            </a:pPr>
            <a:r>
              <a:rPr lang="en-US" dirty="0" smtClean="0"/>
              <a:t>2013/02/25 </a:t>
            </a:r>
            <a:r>
              <a:rPr lang="zh-TW" altLang="en-US" dirty="0" smtClean="0"/>
              <a:t>週一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上午：獨立專家與公民社會面會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dirty="0" smtClean="0"/>
          </a:p>
          <a:p>
            <a:pPr>
              <a:buClr>
                <a:schemeClr val="tx1"/>
              </a:buClr>
              <a:buNone/>
            </a:pPr>
            <a:r>
              <a:rPr lang="en-US" dirty="0" smtClean="0"/>
              <a:t>2013/02/26 </a:t>
            </a:r>
            <a:r>
              <a:rPr lang="zh-TW" altLang="en-US" dirty="0" smtClean="0"/>
              <a:t>週二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</a:t>
            </a:r>
            <a:r>
              <a:rPr lang="zh-TW" altLang="en-US" dirty="0"/>
              <a:t>社會面</a:t>
            </a:r>
            <a:r>
              <a:rPr lang="zh-TW" altLang="en-US" dirty="0" smtClean="0"/>
              <a:t>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dirty="0" smtClean="0"/>
          </a:p>
          <a:p>
            <a:pPr>
              <a:buClr>
                <a:schemeClr val="tx1"/>
              </a:buClr>
              <a:buNone/>
            </a:pPr>
            <a:r>
              <a:rPr lang="en-US" dirty="0" smtClean="0"/>
              <a:t>2013/02/27 </a:t>
            </a:r>
            <a:r>
              <a:rPr lang="zh-TW" altLang="en-US" dirty="0" smtClean="0"/>
              <a:t>週三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上午：獨立專家與公民</a:t>
            </a:r>
            <a:r>
              <a:rPr lang="zh-TW" altLang="en-US" dirty="0"/>
              <a:t>社會面</a:t>
            </a:r>
            <a:r>
              <a:rPr lang="zh-TW" altLang="en-US" dirty="0" smtClean="0"/>
              <a:t>會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下午：與政府代表對話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培訓概要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的審查程序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政府官員在審查程序中的角色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dirty="0" smtClean="0"/>
              <a:t>2013/02/28 </a:t>
            </a:r>
            <a:r>
              <a:rPr lang="zh-TW" altLang="en-US" dirty="0" smtClean="0"/>
              <a:t>週四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全日：獨立專家擬具結論性意見</a:t>
            </a:r>
            <a:endParaRPr lang="en-US" dirty="0" smtClean="0"/>
          </a:p>
          <a:p>
            <a:pPr>
              <a:buClr>
                <a:schemeClr val="tx1"/>
              </a:buClr>
              <a:buNone/>
            </a:pPr>
            <a:r>
              <a:rPr lang="en-US" dirty="0" smtClean="0"/>
              <a:t>2013/03/01</a:t>
            </a:r>
            <a:r>
              <a:rPr lang="zh-TW" altLang="en-US" dirty="0" smtClean="0"/>
              <a:t>週五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舉行記者會；公布結論性</a:t>
            </a:r>
            <a:r>
              <a:rPr lang="zh-TW" altLang="en-US" dirty="0"/>
              <a:t>意見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目前流程安排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「</a:t>
            </a:r>
            <a:r>
              <a:rPr lang="zh-TW" altLang="en-US" dirty="0" smtClean="0"/>
              <a:t>公民與政治權利</a:t>
            </a:r>
            <a:r>
              <a:rPr lang="en-US" dirty="0" smtClean="0"/>
              <a:t>」</a:t>
            </a:r>
            <a:r>
              <a:rPr lang="zh-TW" altLang="en-US" dirty="0" smtClean="0"/>
              <a:t>與「經濟社會文化權利」並行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議</a:t>
            </a:r>
            <a:r>
              <a:rPr lang="zh-TW" altLang="en-US" dirty="0" smtClean="0"/>
              <a:t>程安排建議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791618"/>
              </p:ext>
            </p:extLst>
          </p:nvPr>
        </p:nvGraphicFramePr>
        <p:xfrm>
          <a:off x="739775" y="2672928"/>
          <a:ext cx="7662864" cy="3200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77144"/>
                <a:gridCol w="1277144"/>
                <a:gridCol w="1277144"/>
                <a:gridCol w="1277144"/>
                <a:gridCol w="1277144"/>
                <a:gridCol w="1277144"/>
              </a:tblGrid>
              <a:tr h="32990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25</a:t>
                      </a:r>
                      <a:r>
                        <a:rPr lang="zh-TW" altLang="en-US" dirty="0" smtClean="0"/>
                        <a:t>日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26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TW" altLang="en-US" dirty="0" smtClean="0"/>
                        <a:t>月</a:t>
                      </a:r>
                      <a:r>
                        <a:rPr lang="en-GB" dirty="0" smtClean="0"/>
                        <a:t>27</a:t>
                      </a:r>
                      <a:r>
                        <a:rPr lang="zh-TW" altLang="en-US" dirty="0" smtClean="0"/>
                        <a:t>日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396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公政公約審查委員會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經社文公約審查委員會</a:t>
                      </a:r>
                      <a:endParaRPr lang="en-GB" dirty="0"/>
                    </a:p>
                  </a:txBody>
                  <a:tcPr/>
                </a:tc>
              </a:tr>
              <a:tr h="569421">
                <a:tc gridSpan="2"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</a:t>
                      </a:r>
                      <a:r>
                        <a:rPr lang="en-GB" baseline="0" dirty="0" smtClean="0"/>
                        <a:t>1</a:t>
                      </a:r>
                      <a:r>
                        <a:rPr lang="zh-TW" altLang="en-US" baseline="0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en-GB" baseline="0" dirty="0" smtClean="0"/>
                        <a:t>NGO </a:t>
                      </a:r>
                      <a:r>
                        <a:rPr lang="zh-TW" altLang="en-US" baseline="0" dirty="0" smtClean="0"/>
                        <a:t>簡報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baseline="0" dirty="0" smtClean="0"/>
                        <a:t>第</a:t>
                      </a:r>
                      <a:r>
                        <a:rPr lang="en-GB" baseline="0" dirty="0" smtClean="0"/>
                        <a:t>2</a:t>
                      </a:r>
                      <a:r>
                        <a:rPr lang="zh-TW" altLang="en-US" baseline="0" dirty="0" smtClean="0"/>
                        <a:t>條</a:t>
                      </a:r>
                      <a:r>
                        <a:rPr lang="en-GB" dirty="0" smtClean="0"/>
                        <a:t> 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</a:t>
                      </a:r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條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</a:tr>
              <a:tr h="569421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</a:t>
                      </a:r>
                      <a:r>
                        <a:rPr lang="en-GB" dirty="0" smtClean="0"/>
                        <a:t>1-2</a:t>
                      </a:r>
                      <a:r>
                        <a:rPr lang="zh-TW" altLang="en-US" dirty="0" smtClean="0"/>
                        <a:t>條</a:t>
                      </a:r>
                      <a:endParaRPr lang="en-GB" dirty="0" smtClean="0"/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1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en-GB" dirty="0" smtClean="0"/>
                        <a:t>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群組化</a:t>
                      </a:r>
                      <a:r>
                        <a:rPr lang="en-GB" dirty="0" smtClean="0"/>
                        <a:t>2</a:t>
                      </a:r>
                    </a:p>
                    <a:p>
                      <a:r>
                        <a:rPr lang="zh-TW" altLang="en-US" dirty="0" smtClean="0"/>
                        <a:t>政府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2794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 </a:t>
            </a:r>
            <a:r>
              <a:rPr lang="zh-TW" altLang="en-US" dirty="0" smtClean="0"/>
              <a:t>與</a:t>
            </a:r>
            <a:r>
              <a:rPr lang="en-US" dirty="0" smtClean="0"/>
              <a:t> CESCR </a:t>
            </a:r>
            <a:r>
              <a:rPr lang="zh-TW" altLang="en-US" dirty="0" smtClean="0"/>
              <a:t>指導方針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國家代表團成員應有能力與資歷回覆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所含之所有事項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議題群組化將有益</a:t>
            </a:r>
            <a:endParaRPr lang="en-US" altLang="zh-TW" dirty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應提及問題清單：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調查：對提出之議題有相當知識之警察或執行單位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司法部門功能：適宜代表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政府參與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資歷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代表團團長足以代表國家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足以有權限回答問題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有足夠經驗詳細答覆問題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登記議題群組化（以利安排座位表）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代表團先簡短簡報，之後專家提問，接著由政府代表答覆問題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NGO </a:t>
            </a:r>
            <a:r>
              <a:rPr lang="zh-TW" altLang="en-US" dirty="0" smtClean="0"/>
              <a:t>參與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1"/>
            <a:ext cx="7662864" cy="396569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NGO </a:t>
            </a:r>
            <a:r>
              <a:rPr lang="zh-TW" altLang="en-US" dirty="0" smtClean="0"/>
              <a:t>對獨立專家簡報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不對外開放之正式與非正式簡報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1800" dirty="0" smtClean="0"/>
              <a:t>不能介入政府對話</a:t>
            </a:r>
            <a:endParaRPr lang="en-US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獨立專家主席負責控制時間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 </a:t>
            </a:r>
            <a:r>
              <a:rPr lang="zh-TW" altLang="en-US" dirty="0" smtClean="0"/>
              <a:t>與</a:t>
            </a:r>
            <a:r>
              <a:rPr lang="en-US" dirty="0" smtClean="0"/>
              <a:t> CESCR </a:t>
            </a:r>
            <a:r>
              <a:rPr lang="zh-TW" altLang="en-US" dirty="0" smtClean="0"/>
              <a:t>慣例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時間不足時，主席得限制國家代表發言時間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主席亦得要求特定議題以書面方式答覆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結論性</a:t>
            </a:r>
            <a:r>
              <a:rPr lang="zh-TW" altLang="en-US" dirty="0"/>
              <a:t>意見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188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目的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凸顯關注議題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關於國家落實履行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提出精準建議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架構（見土庫曼斯坦之例子）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引言（</a:t>
            </a:r>
            <a:r>
              <a:rPr lang="zh-TW" altLang="en-US" dirty="0"/>
              <a:t>審查</a:t>
            </a:r>
            <a:r>
              <a:rPr lang="zh-TW" altLang="en-US" dirty="0" smtClean="0"/>
              <a:t>程序）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積極</a:t>
            </a:r>
            <a:r>
              <a:rPr lang="zh-TW" altLang="en-US" dirty="0" smtClean="0"/>
              <a:t>面部分（尤其與定期報告相關者）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妨礙履行的因素</a:t>
            </a:r>
            <a:r>
              <a:rPr lang="en-US" dirty="0" smtClean="0"/>
              <a:t>/</a:t>
            </a:r>
            <a:r>
              <a:rPr lang="zh-TW" altLang="en-US" dirty="0" smtClean="0"/>
              <a:t>主要關注議題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下次</a:t>
            </a:r>
            <a:r>
              <a:rPr lang="zh-TW" altLang="en-US" dirty="0"/>
              <a:t>審查</a:t>
            </a:r>
            <a:r>
              <a:rPr lang="zh-TW" altLang="en-US" dirty="0" smtClean="0"/>
              <a:t>前的後續追蹤議題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結論性意見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zh-TW" altLang="en-US" sz="3600" dirty="0" smtClean="0"/>
              <a:t>草擬過程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由秘書處與國家報告員諮詢後草擬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經報告員同意後，完整草案由全體委員會討論並採用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公布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先發布「預先未編輯版」（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完成編輯與格式整理後，最終版上線（</a:t>
            </a:r>
            <a:r>
              <a:rPr lang="en-US" altLang="zh-TW" dirty="0" smtClean="0"/>
              <a:t>2-3</a:t>
            </a:r>
            <a:r>
              <a:rPr lang="zh-TW" altLang="en-US" dirty="0" smtClean="0"/>
              <a:t>週，有時更久）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建議官方翻譯與宣傳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國家後續報告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用以回覆</a:t>
            </a:r>
            <a:r>
              <a:rPr lang="en-US" dirty="0" smtClean="0"/>
              <a:t>CCPR/CESCR</a:t>
            </a:r>
            <a:r>
              <a:rPr lang="zh-TW" altLang="en-US" dirty="0" smtClean="0"/>
              <a:t> 認為緊急的建議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一年內後續追蹤報告，內容關於履行相關建議的措施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後續追蹤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特別報告員後續結論性意見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/>
              <a:t>後續追蹤報告評估</a:t>
            </a:r>
            <a:endParaRPr lang="en-US" dirty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en-US" dirty="0" smtClean="0"/>
              <a:t>CCPR/CESCR</a:t>
            </a:r>
            <a:r>
              <a:rPr lang="zh-TW" altLang="en-US" dirty="0" smtClean="0"/>
              <a:t> 審議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公佈評估與進一步行動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進一步行動？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提出下次審查日期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安排下一場國家代表會議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要求更多資訊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後續追蹤參訪（</a:t>
            </a:r>
            <a:r>
              <a:rPr lang="en-US" altLang="zh-TW" dirty="0" smtClean="0"/>
              <a:t>CESCR—</a:t>
            </a:r>
            <a:r>
              <a:rPr lang="zh-TW" altLang="en-US" dirty="0" smtClean="0"/>
              <a:t>少見）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263137" y="788359"/>
            <a:ext cx="8603425" cy="296600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000" dirty="0" smtClean="0"/>
              <a:t>第一節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TW" sz="3600" dirty="0"/>
              <a:t>ICCPR</a:t>
            </a:r>
            <a:r>
              <a:rPr lang="zh-TW" altLang="en-US" sz="3600" dirty="0"/>
              <a:t>及</a:t>
            </a:r>
            <a:r>
              <a:rPr lang="en-US" altLang="zh-TW" sz="3600" dirty="0"/>
              <a:t>ICESCR</a:t>
            </a:r>
            <a:r>
              <a:rPr lang="zh-TW" altLang="en-US" sz="3600" dirty="0"/>
              <a:t>的審查</a:t>
            </a:r>
            <a:r>
              <a:rPr lang="zh-TW" altLang="en-US" sz="3600" dirty="0" smtClean="0"/>
              <a:t>程序</a:t>
            </a:r>
            <a:endParaRPr lang="en-US" sz="3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國家人權行動計畫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做出國家人權行動計畫之建議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履行結論</a:t>
            </a:r>
            <a:r>
              <a:rPr lang="zh-TW" altLang="en-US" dirty="0" smtClean="0"/>
              <a:t>性意見</a:t>
            </a:r>
            <a:endParaRPr lang="en-US" altLang="zh-TW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smtClean="0"/>
              <a:t>初次</a:t>
            </a:r>
            <a:r>
              <a:rPr lang="zh-TW" altLang="en-US" dirty="0" smtClean="0"/>
              <a:t>報告中依</a:t>
            </a:r>
            <a:r>
              <a:rPr lang="en-US" altLang="zh-TW" dirty="0" smtClean="0"/>
              <a:t>ICCPR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ICESCR</a:t>
            </a:r>
            <a:r>
              <a:rPr lang="zh-TW" altLang="en-US" dirty="0" smtClean="0"/>
              <a:t>規定而載明之自願性承諾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履行時間表；特別是與後續追蹤議題相關者</a:t>
            </a:r>
            <a:endParaRPr lang="en-US" altLang="zh-TW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職責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跨部會委員會；或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由評鑑為</a:t>
            </a:r>
            <a:r>
              <a:rPr lang="en-US" dirty="0" smtClean="0"/>
              <a:t> A</a:t>
            </a:r>
            <a:r>
              <a:rPr lang="zh-TW" altLang="en-US" dirty="0" smtClean="0"/>
              <a:t> 等之國家人權機構擬訂；由政府通過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公民社會諮詢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國家人權機構完全遵循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巴黎原則</a:t>
            </a:r>
            <a:r>
              <a:rPr lang="en-US" altLang="zh-TW" dirty="0" smtClean="0"/>
              <a:t>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獨立運作，不受政府管轄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充分組織成員與授權，包括調查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充裕資金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對一般大眾開放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國家人權行動計畫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履行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主要職責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政府</a:t>
            </a:r>
            <a:endParaRPr lang="en-US" dirty="0" smtClean="0"/>
          </a:p>
          <a:p>
            <a:pPr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監督履行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評鑑為</a:t>
            </a:r>
            <a:r>
              <a:rPr lang="en-US" altLang="zh-TW" dirty="0" smtClean="0"/>
              <a:t> A</a:t>
            </a:r>
            <a:r>
              <a:rPr lang="zh-TW" altLang="en-US" dirty="0" smtClean="0"/>
              <a:t> 等之國家人權機構</a:t>
            </a:r>
            <a:endParaRPr lang="en-US" dirty="0" smtClean="0"/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公民社會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問題與討論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69972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78" y="5974913"/>
            <a:ext cx="1661160" cy="63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聯合國條約機構之功能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核心功能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審查締約國履行條約義務（報告程序）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 smtClean="0"/>
              <a:t>針對條約之解釋與適用，提供一般性意見</a:t>
            </a:r>
            <a:endParaRPr lang="en-US" altLang="zh-TW" dirty="0" smtClean="0"/>
          </a:p>
          <a:p>
            <a:pPr marL="800100" lvl="1" indent="-457200">
              <a:buClr>
                <a:schemeClr val="tx1"/>
              </a:buClr>
              <a:buFont typeface="+mj-lt"/>
              <a:buAutoNum type="arabicPeriod"/>
            </a:pPr>
            <a:r>
              <a:rPr lang="zh-TW" altLang="en-US" dirty="0"/>
              <a:t>個人申訴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平行活動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向聯合國大會提交年度報告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專題討論（經濟社會文化權利委員會）</a:t>
            </a:r>
            <a:endParaRPr lang="en-US" alt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報告程序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宗旨與目標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報告時程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報告義務之法源基礎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核心文件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zh-TW" dirty="0"/>
              <a:t>CCPR</a:t>
            </a:r>
            <a:r>
              <a:rPr lang="zh-TW" altLang="en-US" dirty="0"/>
              <a:t>與</a:t>
            </a:r>
            <a:r>
              <a:rPr lang="en-US" altLang="zh-TW" dirty="0" smtClean="0"/>
              <a:t>CESCR</a:t>
            </a:r>
            <a:r>
              <a:rPr lang="zh-TW" altLang="en-US" dirty="0" smtClean="0"/>
              <a:t>的七步驟報告程序</a:t>
            </a:r>
            <a:endParaRPr lang="en-US" altLang="zh-TW" sz="1800" dirty="0" smtClean="0"/>
          </a:p>
          <a:p>
            <a:pPr marL="457200" indent="-457200">
              <a:buClr>
                <a:schemeClr val="tx1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6515" y="1521135"/>
            <a:ext cx="7076440" cy="458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撰寫國家人權報告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en-US" altLang="en-US" dirty="0" smtClean="0"/>
              <a:t>CCPR </a:t>
            </a:r>
            <a:r>
              <a:rPr lang="zh-TW" altLang="en-US" dirty="0" smtClean="0"/>
              <a:t>與</a:t>
            </a:r>
            <a:r>
              <a:rPr lang="en-US" altLang="en-US" dirty="0" smtClean="0"/>
              <a:t> CESCR </a:t>
            </a:r>
            <a:r>
              <a:rPr lang="zh-TW" altLang="en-US" dirty="0" smtClean="0"/>
              <a:t>提供的政府指導方針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報告類型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初次報告；定期報告；後續報告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焦點報告（</a:t>
            </a:r>
            <a:r>
              <a:rPr lang="en-US" altLang="zh-TW" dirty="0" smtClean="0"/>
              <a:t>CCPR</a:t>
            </a:r>
            <a:r>
              <a:rPr lang="zh-TW" altLang="en-US" dirty="0" smtClean="0"/>
              <a:t>）</a:t>
            </a:r>
            <a:endParaRPr lang="en-US" alt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說明各條文履行狀況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協調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跨部會</a:t>
            </a:r>
            <a:endParaRPr 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向公民社會諮詢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步驟二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提交國家人權報告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6802"/>
            <a:ext cx="7662864" cy="37444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由負責協調的部會提交</a:t>
            </a:r>
            <a:endParaRPr lang="en-US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由秘書處負責報告格式、翻譯、公布</a:t>
            </a:r>
            <a:endParaRPr lang="en-US" altLang="zh-TW" dirty="0" smtClean="0"/>
          </a:p>
          <a:p>
            <a:pPr marL="457200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dirty="0" smtClean="0"/>
              <a:t>若未能及時提交</a:t>
            </a:r>
            <a:endParaRPr lang="en-US" altLang="en-US" dirty="0" smtClean="0"/>
          </a:p>
          <a:p>
            <a:pPr marL="800100" lvl="1" indent="-457200">
              <a:buClr>
                <a:schemeClr val="tx1"/>
              </a:buClr>
              <a:buFont typeface="Wingdings" charset="2"/>
              <a:buChar char="§"/>
            </a:pPr>
            <a:r>
              <a:rPr lang="zh-TW" altLang="en-US" sz="2200" dirty="0" smtClean="0"/>
              <a:t>在未提交報告狀況下，仍可能進行審查</a:t>
            </a:r>
            <a:endParaRPr lang="en-US" altLang="en-US" sz="2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22" y="5917194"/>
            <a:ext cx="20764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C7EDCC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6109</TotalTime>
  <Words>1583</Words>
  <Application>Microsoft Office PowerPoint</Application>
  <PresentationFormat>如螢幕大小 (4:3)</PresentationFormat>
  <Paragraphs>334</Paragraphs>
  <Slides>43</Slides>
  <Notes>43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44" baseType="lpstr">
      <vt:lpstr>Genesis</vt:lpstr>
      <vt:lpstr>政府機關代表培訓課程  審查臺灣落實 ICCPR與 ICESCR之權利與自由義務</vt:lpstr>
      <vt:lpstr>培訓目的</vt:lpstr>
      <vt:lpstr>培訓概要</vt:lpstr>
      <vt:lpstr>第一節  ICCPR及ICESCR的審查程序</vt:lpstr>
      <vt:lpstr>聯合國條約機構之功能</vt:lpstr>
      <vt:lpstr>報告程序</vt:lpstr>
      <vt:lpstr>PowerPoint 簡報</vt:lpstr>
      <vt:lpstr>步驟一 撰寫國家人權報告</vt:lpstr>
      <vt:lpstr>步驟二 提交國家人權報告</vt:lpstr>
      <vt:lpstr>步驟三 問題清單</vt:lpstr>
      <vt:lpstr>步驟三 問題清單</vt:lpstr>
      <vt:lpstr>步驟四 國家回覆問題清單</vt:lpstr>
      <vt:lpstr>步驟五 審查/檢閱</vt:lpstr>
      <vt:lpstr>步驟六 結論性意見</vt:lpstr>
      <vt:lpstr>步驟七 後續追蹤程序</vt:lpstr>
      <vt:lpstr>臺灣審查程序概況</vt:lpstr>
      <vt:lpstr>第一節 問題與討論</vt:lpstr>
      <vt:lpstr>第二節  政府在審查過程中的角色</vt:lpstr>
      <vt:lpstr>政府角色</vt:lpstr>
      <vt:lpstr>問題清單 整體目的</vt:lpstr>
      <vt:lpstr>問題清單 各利害關係者目標</vt:lpstr>
      <vt:lpstr>問題清單 架構</vt:lpstr>
      <vt:lpstr>問題清單 政府回覆</vt:lpstr>
      <vt:lpstr>審查聽證會</vt:lpstr>
      <vt:lpstr>細節</vt:lpstr>
      <vt:lpstr>座位圖</vt:lpstr>
      <vt:lpstr>認證(Accreditation)</vt:lpstr>
      <vt:lpstr>工作議程 議題群組化</vt:lpstr>
      <vt:lpstr> 目前工作議程 「公民與政治權利」與「經濟社會文化權利」並行</vt:lpstr>
      <vt:lpstr> 目前流程安排 「公民與政治權利」與「經濟社會文化權利」並行</vt:lpstr>
      <vt:lpstr>議程安排建議</vt:lpstr>
      <vt:lpstr>政府參與</vt:lpstr>
      <vt:lpstr>政府參與</vt:lpstr>
      <vt:lpstr>NGO 參與</vt:lpstr>
      <vt:lpstr>時程</vt:lpstr>
      <vt:lpstr>結論性意見</vt:lpstr>
      <vt:lpstr>結論性意見 草擬過程</vt:lpstr>
      <vt:lpstr>後續追蹤</vt:lpstr>
      <vt:lpstr>後續追蹤</vt:lpstr>
      <vt:lpstr>國家人權行動計畫</vt:lpstr>
      <vt:lpstr>國家人權行動計畫 程序</vt:lpstr>
      <vt:lpstr>國家人權行動計畫 履行</vt:lpstr>
      <vt:lpstr>問題與討論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Conte User</dc:creator>
  <cp:lastModifiedBy>MOJ</cp:lastModifiedBy>
  <cp:revision>728</cp:revision>
  <cp:lastPrinted>2012-10-24T13:04:49Z</cp:lastPrinted>
  <dcterms:created xsi:type="dcterms:W3CDTF">2012-10-25T09:18:04Z</dcterms:created>
  <dcterms:modified xsi:type="dcterms:W3CDTF">2013-01-02T08:04:04Z</dcterms:modified>
</cp:coreProperties>
</file>